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84" r:id="rId5"/>
    <p:sldId id="285" r:id="rId6"/>
    <p:sldId id="286" r:id="rId7"/>
    <p:sldId id="28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612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January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Steel wire rope</a:t>
            </a:r>
          </a:p>
        </p:txBody>
      </p:sp>
      <p:pic>
        <p:nvPicPr>
          <p:cNvPr id="4" name="Content Placeholder 3" descr="steel rope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4" y="1554334"/>
            <a:ext cx="8659375" cy="195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irero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509" y="1530684"/>
            <a:ext cx="289136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left hand l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26" y="3588411"/>
            <a:ext cx="6424542" cy="260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F4457DF-6DA1-4048-826B-7C0A533D3B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42184" y="637063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100" y="1417638"/>
            <a:ext cx="9531927" cy="5440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Inspection Criteria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panose="020B0600070205080204" pitchFamily="34" charset="-128"/>
              </a:rPr>
              <a:t>Stretched links or deformation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panose="020B0600070205080204" pitchFamily="34" charset="-128"/>
              </a:rPr>
              <a:t>Rust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panose="020B0600070205080204" pitchFamily="34" charset="-128"/>
              </a:rPr>
              <a:t>Bent or deformed link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panose="020B0600070205080204" pitchFamily="34" charset="-128"/>
              </a:rPr>
              <a:t>Peen Marks (Work Harding)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panose="020B0600070205080204" pitchFamily="34" charset="-128"/>
              </a:rPr>
              <a:t>Safe Working Load Tag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panose="020B0600070205080204" pitchFamily="34" charset="-128"/>
              </a:rPr>
              <a:t>Pitting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panose="020B0600070205080204" pitchFamily="34" charset="-128"/>
              </a:rPr>
              <a:t>10% wear on any component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panose="020B0600070205080204" pitchFamily="34" charset="-128"/>
              </a:rPr>
              <a:t>Identification markings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panose="020B0600070205080204" pitchFamily="34" charset="-128"/>
              </a:rPr>
              <a:t>Chemical attack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panose="020B0600070205080204" pitchFamily="34" charset="-128"/>
              </a:rPr>
              <a:t>Knots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panose="020B0600070205080204" pitchFamily="34" charset="-128"/>
              </a:rPr>
              <a:t>Pin Wear (Hammerlocks)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panose="020B0600070205080204" pitchFamily="34" charset="-128"/>
              </a:rPr>
              <a:t>Cracks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panose="020B0600070205080204" pitchFamily="34" charset="-128"/>
              </a:rPr>
              <a:t>Heat exposure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EB576F4-621F-45D5-9C6D-C805FABA67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2184" y="637063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Shackles</a:t>
            </a:r>
          </a:p>
        </p:txBody>
      </p:sp>
      <p:pic>
        <p:nvPicPr>
          <p:cNvPr id="5" name="Picture 4" descr="bow shackl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984374"/>
            <a:ext cx="3647017" cy="33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Left Arrow 5"/>
          <p:cNvSpPr/>
          <p:nvPr/>
        </p:nvSpPr>
        <p:spPr>
          <a:xfrm rot="20668454">
            <a:off x="6436180" y="2248758"/>
            <a:ext cx="2726267" cy="508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Left Arrow 6"/>
          <p:cNvSpPr/>
          <p:nvPr/>
        </p:nvSpPr>
        <p:spPr>
          <a:xfrm rot="20561635">
            <a:off x="5827063" y="3651733"/>
            <a:ext cx="3111573" cy="520700"/>
          </a:xfrm>
          <a:prstGeom prst="left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Left-Right Arrow 9"/>
          <p:cNvSpPr/>
          <p:nvPr/>
        </p:nvSpPr>
        <p:spPr>
          <a:xfrm>
            <a:off x="5421697" y="4934792"/>
            <a:ext cx="942735" cy="27939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ight Arrow 10"/>
          <p:cNvSpPr/>
          <p:nvPr/>
        </p:nvSpPr>
        <p:spPr>
          <a:xfrm>
            <a:off x="3270158" y="4334297"/>
            <a:ext cx="2150533" cy="386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47" y="3121767"/>
            <a:ext cx="251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9203360" y="1813950"/>
            <a:ext cx="258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Check for wear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71470" y="3092395"/>
            <a:ext cx="2984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Check for wear and straightness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78242" y="5427709"/>
            <a:ext cx="421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Check that shackle is not ‘opening up’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36134" y="4001193"/>
            <a:ext cx="260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Check that pin is always seated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CFC5102-2FE6-450F-8993-D19CEC60D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0692" y="6348895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9576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Eye Bolts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1908857"/>
            <a:ext cx="9603275" cy="392193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Inspection Criteria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3000" dirty="0">
                <a:ea typeface="ＭＳ Ｐゴシック" panose="020B0600070205080204" pitchFamily="34" charset="-128"/>
              </a:rPr>
              <a:t>Capacity of eyebolt in regard to weight to be </a:t>
            </a:r>
            <a:r>
              <a:rPr lang="en-US" altLang="en-US" sz="3000" dirty="0" smtClean="0">
                <a:ea typeface="ＭＳ Ｐゴシック" panose="020B0600070205080204" pitchFamily="34" charset="-128"/>
              </a:rPr>
              <a:t>lifted</a:t>
            </a:r>
            <a:endParaRPr lang="en-US" altLang="en-US" sz="30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3000" dirty="0">
                <a:ea typeface="ＭＳ Ｐゴシック" panose="020B0600070205080204" pitchFamily="34" charset="-128"/>
              </a:rPr>
              <a:t>Markings (either imperial or metric)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3000" dirty="0">
                <a:ea typeface="ＭＳ Ｐゴシック" panose="020B0600070205080204" pitchFamily="34" charset="-128"/>
              </a:rPr>
              <a:t>Thread of eyebolt		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3000" dirty="0">
                <a:ea typeface="ＭＳ Ｐゴシック" panose="020B0600070205080204" pitchFamily="34" charset="-128"/>
              </a:rPr>
              <a:t>Eye and body of eyebolt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3000" dirty="0">
                <a:ea typeface="ＭＳ Ｐゴシック" panose="020B0600070205080204" pitchFamily="34" charset="-128"/>
              </a:rPr>
              <a:t>Collar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3000" dirty="0">
                <a:ea typeface="ＭＳ Ｐゴシック" panose="020B0600070205080204" pitchFamily="34" charset="-128"/>
              </a:rPr>
              <a:t>Cracks/Fatigue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3000" dirty="0">
                <a:ea typeface="ＭＳ Ｐゴシック" panose="020B0600070205080204" pitchFamily="34" charset="-128"/>
              </a:rPr>
              <a:t>Nicks/Gouges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3000" dirty="0">
                <a:ea typeface="ＭＳ Ｐゴシック" panose="020B0600070205080204" pitchFamily="34" charset="-128"/>
              </a:rPr>
              <a:t>Rust - in countersunk hole</a:t>
            </a:r>
          </a:p>
          <a:p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12496F4-4149-41F8-ABAA-47DAAAD607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2184" y="637063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93</Words>
  <Application>Microsoft Office PowerPoint</Application>
  <PresentationFormat>Custom</PresentationFormat>
  <Paragraphs>31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Gallery</vt:lpstr>
      <vt:lpstr>Steel wire rope</vt:lpstr>
      <vt:lpstr>Chains</vt:lpstr>
      <vt:lpstr>Shackles</vt:lpstr>
      <vt:lpstr>Eye Bolts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2020-01-28T01:43:32Z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