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6718D-90D5-42CF-88F6-254AA87FCB45}" type="datetimeFigureOut">
              <a:rPr lang="en-AU" smtClean="0"/>
              <a:t>5/12/2019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AC75E-BEE7-4A90-90BD-E2D2D7575F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3435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A PCBU must ensure an ignition source is not introduced into a hazardous area. A hazardous area should be identified and classified by a competent person and a plan detailing the extent of the areas be kept as a reference and be used to support the implementation of appropriate fire and explosion prevention measures.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Hazardous area is defined in the Regulation as an area in which an explosive gas/combustible dust is present in the atmosphere in a quantity that requires special precautions to be taken for the construction, installation and use of plant.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6D24A9-B94F-43DD-A08C-751CC99DA406}" type="slidenum">
              <a:rPr lang="en-AU" smtClean="0">
                <a:solidFill>
                  <a:prstClr val="black"/>
                </a:solidFill>
              </a:rPr>
              <a:pPr/>
              <a:t>2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1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Some hazardous chemicals are inherently unstable or highly reactive, or they can become unstable under certain conditions during use, often in a deliberate process.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Always check the product’s SDS for any conditions that may affect its stability and conditions to avoid.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6D24A9-B94F-43DD-A08C-751CC99DA406}" type="slidenum">
              <a:rPr lang="en-AU" smtClean="0">
                <a:solidFill>
                  <a:prstClr val="black"/>
                </a:solidFill>
              </a:rPr>
              <a:pPr/>
              <a:t>4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103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The hazardous chemical contents of storage and handling systems must be identified and specific requirements apply. </a:t>
            </a:r>
          </a:p>
          <a:p>
            <a:pPr marL="0" indent="0">
              <a:buNone/>
            </a:pPr>
            <a:r>
              <a:rPr lang="en-AU" dirty="0"/>
              <a:t>For example: </a:t>
            </a:r>
          </a:p>
          <a:p>
            <a:pPr lvl="0"/>
            <a:r>
              <a:rPr lang="en-AU" dirty="0"/>
              <a:t>packages require correct labelling </a:t>
            </a:r>
          </a:p>
          <a:p>
            <a:pPr lvl="0"/>
            <a:r>
              <a:rPr lang="en-AU" dirty="0"/>
              <a:t>bulk containers require tank placards displaying the proper shipping name, UN Number, Hazchem code and dangerous goods class label as specified in the ADG Code pipework is identified by a label, sign or another way on or near the pipework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6D24A9-B94F-43DD-A08C-751CC99DA406}" type="slidenum">
              <a:rPr lang="en-AU" smtClean="0">
                <a:solidFill>
                  <a:prstClr val="black"/>
                </a:solidFill>
              </a:rPr>
              <a:pPr/>
              <a:t>5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04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24272" y="6448251"/>
            <a:ext cx="2175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660232" y="6448251"/>
            <a:ext cx="130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61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24272" y="6448251"/>
            <a:ext cx="2175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660232" y="6448251"/>
            <a:ext cx="130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861" y="6551270"/>
            <a:ext cx="2060278" cy="2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73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P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61559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24272" y="6448251"/>
            <a:ext cx="2175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660232" y="6448251"/>
            <a:ext cx="130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861" y="6551270"/>
            <a:ext cx="2060278" cy="2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1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PP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4" y="1691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24272" y="6453336"/>
            <a:ext cx="2175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660232" y="6453336"/>
            <a:ext cx="130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861" y="6551270"/>
            <a:ext cx="2060278" cy="2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3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0090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600" dirty="0"/>
              <a:t>Identification of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Some hazardous chemicals are reactive in nature and can create new hazards if it interacts with other substances or materials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00D4EFEF-0643-44C0-86FB-A5C94EC36F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87660" y="63730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31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600" dirty="0"/>
              <a:t>Fire and explosion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0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A PCBU must ensure an ignition source is not introduced into a hazardous area. A hazardous area should be identified and classified.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Hazardous area is an area in which an explosive gas/combustible dust is present in the atmosphere in a quantity that requires special precautions to be taken.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1F917B7F-E833-40CD-9CFF-87DA89A8AE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2440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9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3600" dirty="0"/>
              <a:t>Ignition sources - control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828166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AU" sz="4900" dirty="0"/>
              <a:t>identifying, classifying and managing hazardous areas</a:t>
            </a:r>
          </a:p>
          <a:p>
            <a:pPr lvl="0"/>
            <a:r>
              <a:rPr lang="en-AU" sz="4900" dirty="0"/>
              <a:t>controlling emissions of flammable vapours, gases and mists </a:t>
            </a:r>
          </a:p>
          <a:p>
            <a:pPr lvl="0"/>
            <a:r>
              <a:rPr lang="en-AU" sz="4900" dirty="0"/>
              <a:t>eliminating ignition sources from hazardous areas </a:t>
            </a:r>
          </a:p>
          <a:p>
            <a:pPr lvl="0"/>
            <a:r>
              <a:rPr lang="en-AU" sz="4900" dirty="0"/>
              <a:t>installing systems to detect leaks of flammable gases or vapours using intrinsically safe or flameproof equipment</a:t>
            </a:r>
          </a:p>
          <a:p>
            <a:pPr lvl="0"/>
            <a:r>
              <a:rPr lang="en-AU" sz="4900" dirty="0"/>
              <a:t>substituting flammable materials for ones that are less flammable</a:t>
            </a:r>
          </a:p>
          <a:p>
            <a:pPr lvl="0"/>
            <a:r>
              <a:rPr lang="en-AU" sz="4900" dirty="0"/>
              <a:t>ensuring incompatible materials are separated or segregated</a:t>
            </a:r>
          </a:p>
          <a:p>
            <a:pPr lvl="0"/>
            <a:r>
              <a:rPr lang="en-AU" sz="4900" dirty="0"/>
              <a:t>reducing quantities of flammable and combustible materials</a:t>
            </a:r>
          </a:p>
          <a:p>
            <a:pPr lvl="0"/>
            <a:r>
              <a:rPr lang="en-AU" sz="4900" dirty="0"/>
              <a:t>ensuring equipment used in handling flammable hazardous chemicals is maintained</a:t>
            </a:r>
          </a:p>
          <a:p>
            <a:pPr lvl="0"/>
            <a:r>
              <a:rPr lang="en-AU" sz="4900" dirty="0"/>
              <a:t>adopting good housekeeping practices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65CC8988-82DC-40D6-A12A-422316FE6F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2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AU" sz="3600" dirty="0"/>
              <a:t>Keeping hazardous chemicals stable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Some hazardous chemicals are inherently unstable or highly reactive.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Always check the product’s SDS.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A594C6BF-ECC9-4896-9125-5D94C9C166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0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600" dirty="0"/>
              <a:t>Identification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The hazardous chemical contents of storage and handling systems must be identified and specific requirements apply: </a:t>
            </a:r>
          </a:p>
          <a:p>
            <a:pPr marL="0" indent="0">
              <a:buNone/>
            </a:pPr>
            <a:endParaRPr lang="en-AU" dirty="0"/>
          </a:p>
          <a:p>
            <a:pPr lvl="0"/>
            <a:r>
              <a:rPr lang="en-AU" dirty="0"/>
              <a:t>packages require correct labelling </a:t>
            </a:r>
          </a:p>
          <a:p>
            <a:pPr lvl="0"/>
            <a:r>
              <a:rPr lang="en-AU" dirty="0"/>
              <a:t>bulk containers require tank placards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B56CD36B-F950-4130-800C-43623D6F8F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6637" y="63730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48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HS%20Presentation%20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Arial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WHS%20Presentation%20Theme" id="{3992C505-1126-4105-A92B-4990D575A495}" vid="{02C66BC3-1276-40CF-A8AA-D9AC6C9B69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</Words>
  <Application>Microsoft Office PowerPoint</Application>
  <PresentationFormat>On-screen Show (4:3)</PresentationFormat>
  <Paragraphs>48</Paragraphs>
  <Slides>5</Slides>
  <Notes>3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WHS%20Presentation%20Theme</vt:lpstr>
      <vt:lpstr>Identification of reactions</vt:lpstr>
      <vt:lpstr>Fire and explosion prevention</vt:lpstr>
      <vt:lpstr>Ignition sources - control measures</vt:lpstr>
      <vt:lpstr>Keeping hazardous chemicals stable</vt:lpstr>
      <vt:lpstr>Identification of contents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Identification of reactions</dc:title>
  <dc:creator>Robin Winning</dc:creator>
  <cp:lastModifiedBy>Robin Winning</cp:lastModifiedBy>
  <cp:revision>1</cp:revision>
  <dcterms:created xsi:type="dcterms:W3CDTF">2019-12-05T03:21:58Z</dcterms:created>
  <dcterms:modified xsi:type="dcterms:W3CDTF">2019-12-05T03:22:51Z</dcterms:modified>
</cp:coreProperties>
</file>