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3CB22-D18A-46A2-9859-E17590FBB615}" type="datetimeFigureOut">
              <a:rPr lang="en-AU" smtClean="0"/>
              <a:t>2/12/2019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4C6FB-DD99-4871-87BD-FD55192C3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34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0453A3-4D55-4372-AF99-A9B5CE84211E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4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548C83-C263-4389-9A71-E3B07C42F166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296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7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106E7-1A91-42E1-9EE0-01A2F49C883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9C68-5742-4145-9A01-36798441D7C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6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AU" altLang="en-US" sz="3600" dirty="0">
                <a:solidFill>
                  <a:srgbClr val="000099"/>
                </a:solidFill>
              </a:rPr>
              <a:t>PROVISIONS OF </a:t>
            </a:r>
            <a:r>
              <a:rPr lang="en-AU" altLang="en-US" sz="3600" dirty="0" smtClean="0">
                <a:solidFill>
                  <a:srgbClr val="000099"/>
                </a:solidFill>
              </a:rPr>
              <a:t>CEASING</a:t>
            </a:r>
            <a:br>
              <a:rPr lang="en-AU" altLang="en-US" sz="3600" dirty="0" smtClean="0">
                <a:solidFill>
                  <a:srgbClr val="000099"/>
                </a:solidFill>
              </a:rPr>
            </a:br>
            <a:r>
              <a:rPr lang="en-AU" altLang="en-US" sz="3600" dirty="0" smtClean="0">
                <a:solidFill>
                  <a:srgbClr val="000099"/>
                </a:solidFill>
              </a:rPr>
              <a:t>UNSAFE </a:t>
            </a:r>
            <a:r>
              <a:rPr lang="en-AU" altLang="en-US" sz="3600" dirty="0">
                <a:solidFill>
                  <a:srgbClr val="000099"/>
                </a:solidFill>
              </a:rPr>
              <a:t>WORK</a:t>
            </a:r>
          </a:p>
        </p:txBody>
      </p:sp>
      <p:sp>
        <p:nvSpPr>
          <p:cNvPr id="52226" name="Rectangl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Duty of HSR/worker in ceasing unsafe 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 HSR/worker must notify the PCBU if they direct or cease unsafe </a:t>
            </a:r>
            <a:r>
              <a:rPr lang="en-AU" altLang="en-US" sz="2400" dirty="0" smtClean="0"/>
              <a:t>work</a:t>
            </a:r>
            <a:endParaRPr lang="en-AU" altLang="en-US" sz="2400" dirty="0"/>
          </a:p>
          <a:p>
            <a:pPr marL="0" indent="0" eaLnBrk="1" hangingPunct="1">
              <a:buNone/>
            </a:pPr>
            <a:r>
              <a:rPr lang="en-AU" altLang="en-US" sz="2400" b="1" dirty="0"/>
              <a:t>Alternative 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Workers are to remain available for suitable alternative </a:t>
            </a:r>
            <a:r>
              <a:rPr lang="en-AU" altLang="en-US" sz="2400" dirty="0" smtClean="0"/>
              <a:t>work</a:t>
            </a:r>
            <a:endParaRPr lang="en-AU" altLang="en-US" sz="2400" dirty="0"/>
          </a:p>
          <a:p>
            <a:pPr marL="0" indent="0" eaLnBrk="1" hangingPunct="1">
              <a:buNone/>
            </a:pPr>
            <a:r>
              <a:rPr lang="en-AU" altLang="en-US" sz="2400" b="1" dirty="0"/>
              <a:t>Continuity of engagement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If a worker ceases work under this Division, that action does not affect the continuity of engagement of the </a:t>
            </a:r>
            <a:r>
              <a:rPr lang="en-AU" altLang="en-US" sz="2400" dirty="0" smtClean="0"/>
              <a:t>worker</a:t>
            </a:r>
            <a:endParaRPr lang="en-AU" altLang="en-US" sz="2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F497DF3-CE59-41BB-A40F-A1034C429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9890" y="6508849"/>
            <a:ext cx="2133600" cy="365125"/>
          </a:xfrm>
        </p:spPr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6515100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" y="44624"/>
            <a:ext cx="91090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AU" altLang="en-US" sz="3600" dirty="0">
                <a:solidFill>
                  <a:srgbClr val="000099"/>
                </a:solidFill>
              </a:rPr>
              <a:t>RIGHT OF HSR’s TO DIRECT </a:t>
            </a:r>
            <a:r>
              <a:rPr lang="en-AU" altLang="en-US" sz="3600" dirty="0" smtClean="0">
                <a:solidFill>
                  <a:srgbClr val="000099"/>
                </a:solidFill>
              </a:rPr>
              <a:t/>
            </a:r>
            <a:br>
              <a:rPr lang="en-AU" altLang="en-US" sz="3600" dirty="0" smtClean="0">
                <a:solidFill>
                  <a:srgbClr val="000099"/>
                </a:solidFill>
              </a:rPr>
            </a:br>
            <a:r>
              <a:rPr lang="en-AU" altLang="en-US" sz="3600" dirty="0" smtClean="0">
                <a:solidFill>
                  <a:srgbClr val="000099"/>
                </a:solidFill>
              </a:rPr>
              <a:t>UNSAFE </a:t>
            </a:r>
            <a:r>
              <a:rPr lang="en-AU" altLang="en-US" sz="3600" dirty="0">
                <a:solidFill>
                  <a:srgbClr val="000099"/>
                </a:solidFill>
              </a:rPr>
              <a:t>WORK TO CEASE</a:t>
            </a:r>
          </a:p>
        </p:txBody>
      </p:sp>
      <p:sp>
        <p:nvSpPr>
          <p:cNvPr id="54274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200" b="1" dirty="0"/>
              <a:t>A HSR may direct a worker of their workgroup to cease unsafe work: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if they have a reasonable concern that doing the work would expose workers to a serious risk to their health and safety from immediate or imminent exposure to a hazard; and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only after attempting to consult and resolve the matter with the PCBU, unless there is a serious risk to a worker’s health and safety emanating from an immediate or imminent exposure to a hazard (in which case consultation must occur as soon as practicable after the unsafe work has ceased).</a:t>
            </a:r>
          </a:p>
          <a:p>
            <a:pPr marL="0" indent="0" eaLnBrk="1" hangingPunct="1">
              <a:buNone/>
            </a:pPr>
            <a:r>
              <a:rPr lang="en-AU" altLang="en-US" sz="2000" dirty="0"/>
              <a:t>	</a:t>
            </a:r>
            <a:r>
              <a:rPr lang="en-AU" altLang="en-US" sz="2000" dirty="0" smtClean="0"/>
              <a:t>HSR </a:t>
            </a:r>
            <a:r>
              <a:rPr lang="en-AU" altLang="en-US" sz="2000" dirty="0"/>
              <a:t>must inform the PCBU of any direction to cease unsafe </a:t>
            </a:r>
            <a:r>
              <a:rPr lang="en-AU" altLang="en-US" sz="2000" dirty="0" smtClean="0"/>
              <a:t>work</a:t>
            </a:r>
            <a:endParaRPr lang="en-AU" altLang="en-US" sz="18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95536" y="5457418"/>
            <a:ext cx="9361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3366FF"/>
                </a:solidFill>
                <a:sym typeface="Webdings" panose="05030102010509060703" pitchFamily="18" charset="2"/>
              </a:rPr>
              <a:t></a:t>
            </a:r>
            <a:endParaRPr lang="en-AU" altLang="en-US" dirty="0">
              <a:solidFill>
                <a:srgbClr val="3366FF"/>
              </a:solidFill>
              <a:sym typeface="Webdings" panose="05030102010509060703" pitchFamily="18" charset="2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4A965AD-0145-4C14-A977-579456E4E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1712" y="6370637"/>
            <a:ext cx="487363" cy="4873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6515100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19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WHS%20Presentation%20Theme</vt:lpstr>
      <vt:lpstr>PROVISIONS OF CEASING UNSAFE WORK</vt:lpstr>
      <vt:lpstr>RIGHT OF HSR’s TO DIRECT  UNSAFE WORK TO CEASE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PROVISIONS OF CEASING UNSAFE WORK</dc:title>
  <dc:creator>Robin Winning</dc:creator>
  <cp:lastModifiedBy>Robin Winning</cp:lastModifiedBy>
  <cp:revision>2</cp:revision>
  <dcterms:created xsi:type="dcterms:W3CDTF">2019-12-02T05:34:45Z</dcterms:created>
  <dcterms:modified xsi:type="dcterms:W3CDTF">2019-12-02T05:48:03Z</dcterms:modified>
</cp:coreProperties>
</file>