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1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6CDD2B9-1CA1-1249-8E1F-5258F8BD0B6E}" type="datetimeFigureOut">
              <a:rPr lang="en-US">
                <a:solidFill>
                  <a:prstClr val="black"/>
                </a:solidFill>
              </a:rPr>
              <a:pPr defTabSz="457200"/>
              <a:t>12/9/2019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402534A-8BAB-654B-B7E3-427727216B24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2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33" y="2876926"/>
            <a:ext cx="81697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AU" sz="3200" dirty="0">
                <a:solidFill>
                  <a:prstClr val="black"/>
                </a:solidFill>
              </a:rPr>
              <a:t>PLANT REGISTRATION AND</a:t>
            </a:r>
          </a:p>
          <a:p>
            <a:pPr algn="ctr" defTabSz="457200"/>
            <a:r>
              <a:rPr lang="en-AU" sz="3200" dirty="0">
                <a:solidFill>
                  <a:prstClr val="black"/>
                </a:solidFill>
              </a:rPr>
              <a:t>HIGH RISK WORK LICENSING</a:t>
            </a:r>
          </a:p>
          <a:p>
            <a:pPr defTabSz="457200"/>
            <a:endParaRPr lang="en-AU" sz="2800" dirty="0">
              <a:solidFill>
                <a:prstClr val="black"/>
              </a:solidFill>
            </a:endParaRPr>
          </a:p>
          <a:p>
            <a:pPr defTabSz="457200"/>
            <a:endParaRPr lang="en-AU" sz="2800" dirty="0">
              <a:solidFill>
                <a:prstClr val="black"/>
              </a:solidFill>
            </a:endParaRPr>
          </a:p>
          <a:p>
            <a:pPr defTabSz="457200"/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D3ED07A-46F0-4453-9597-D44A04ECD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5843" y="6370637"/>
            <a:ext cx="487363" cy="4873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41668" y="188913"/>
            <a:ext cx="877073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5032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5032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5032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5032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9pPr>
          </a:lstStyle>
          <a:p>
            <a:r>
              <a:rPr lang="en-AU" dirty="0"/>
              <a:t>PLANT REGISTRATION AND HRW LICENSING</a:t>
            </a:r>
          </a:p>
        </p:txBody>
      </p:sp>
    </p:spTree>
    <p:extLst>
      <p:ext uri="{BB962C8B-B14F-4D97-AF65-F5344CB8AC3E}">
        <p14:creationId xmlns:p14="http://schemas.microsoft.com/office/powerpoint/2010/main" val="33866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1" y="8607"/>
            <a:ext cx="8229600" cy="960437"/>
          </a:xfrm>
        </p:spPr>
        <p:txBody>
          <a:bodyPr/>
          <a:lstStyle/>
          <a:p>
            <a:r>
              <a:rPr lang="en-AU" dirty="0"/>
              <a:t>Download Reference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15" y="1422737"/>
            <a:ext cx="7140845" cy="3986392"/>
          </a:xfrm>
        </p:spPr>
        <p:txBody>
          <a:bodyPr/>
          <a:lstStyle/>
          <a:p>
            <a:r>
              <a:rPr lang="en-AU" dirty="0"/>
              <a:t>Supervisor</a:t>
            </a:r>
          </a:p>
          <a:p>
            <a:pPr lvl="1"/>
            <a:r>
              <a:rPr lang="en-AU" dirty="0"/>
              <a:t>Procedures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Workers</a:t>
            </a:r>
          </a:p>
          <a:p>
            <a:pPr lvl="1"/>
            <a:r>
              <a:rPr lang="en-AU" dirty="0"/>
              <a:t>SOP</a:t>
            </a:r>
          </a:p>
          <a:p>
            <a:pPr lvl="1"/>
            <a:r>
              <a:rPr lang="en-AU" dirty="0"/>
              <a:t>Risk assessment</a:t>
            </a:r>
          </a:p>
          <a:p>
            <a:pPr lvl="1"/>
            <a:r>
              <a:rPr lang="en-AU" dirty="0"/>
              <a:t>Forms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9352" y="6262117"/>
            <a:ext cx="314896" cy="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Plant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WHS Regulation prescribes registration requirements for certain types of plant.</a:t>
            </a:r>
          </a:p>
          <a:p>
            <a:pPr marL="0" indent="0">
              <a:buNone/>
            </a:pPr>
            <a:r>
              <a:rPr lang="en-AU" dirty="0"/>
              <a:t>These registration requirements are broken up into two separate types of registration: </a:t>
            </a:r>
          </a:p>
          <a:p>
            <a:pPr marL="0" indent="0">
              <a:buNone/>
            </a:pPr>
            <a:endParaRPr lang="en-AU" sz="1400" dirty="0"/>
          </a:p>
          <a:p>
            <a:pPr lvl="0"/>
            <a:r>
              <a:rPr lang="en-AU" dirty="0"/>
              <a:t>Registration of plant designs </a:t>
            </a:r>
          </a:p>
          <a:p>
            <a:pPr lvl="0"/>
            <a:r>
              <a:rPr lang="en-AU" dirty="0"/>
              <a:t>Registration of plant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ADD1FFF-5FEE-4EDD-AE55-FF2D326A3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329741"/>
            <a:ext cx="8731876" cy="4961965"/>
          </a:xfrm>
        </p:spPr>
        <p:txBody>
          <a:bodyPr numCol="2">
            <a:normAutofit fontScale="92500" lnSpcReduction="20000"/>
          </a:bodyPr>
          <a:lstStyle/>
          <a:p>
            <a:r>
              <a:rPr lang="en-AU" dirty="0"/>
              <a:t>pressure equipment</a:t>
            </a:r>
          </a:p>
          <a:p>
            <a:r>
              <a:rPr lang="en-AU" dirty="0"/>
              <a:t>gas cylinders </a:t>
            </a:r>
          </a:p>
          <a:p>
            <a:r>
              <a:rPr lang="en-AU" dirty="0"/>
              <a:t>tower cranes </a:t>
            </a:r>
          </a:p>
          <a:p>
            <a:r>
              <a:rPr lang="en-AU" dirty="0"/>
              <a:t>lifts, escalators and moving walkways</a:t>
            </a:r>
          </a:p>
          <a:p>
            <a:r>
              <a:rPr lang="en-AU" dirty="0"/>
              <a:t>building maintenance units</a:t>
            </a:r>
          </a:p>
          <a:p>
            <a:r>
              <a:rPr lang="en-AU" dirty="0"/>
              <a:t>hoists with a platform movement exceeding 2.4 metres</a:t>
            </a:r>
          </a:p>
          <a:p>
            <a:r>
              <a:rPr lang="en-AU" dirty="0"/>
              <a:t>work boxes</a:t>
            </a:r>
          </a:p>
          <a:p>
            <a:r>
              <a:rPr lang="en-AU" dirty="0"/>
              <a:t>amusement devices</a:t>
            </a:r>
          </a:p>
          <a:p>
            <a:r>
              <a:rPr lang="en-AU" dirty="0"/>
              <a:t>concrete placing booms</a:t>
            </a:r>
          </a:p>
          <a:p>
            <a:r>
              <a:rPr lang="en-AU" dirty="0"/>
              <a:t>prefabricated scaffolding</a:t>
            </a:r>
          </a:p>
          <a:p>
            <a:r>
              <a:rPr lang="en-AU" dirty="0"/>
              <a:t>boom-type EWP</a:t>
            </a:r>
          </a:p>
          <a:p>
            <a:r>
              <a:rPr lang="en-AU" dirty="0"/>
              <a:t>gantry cranes </a:t>
            </a:r>
          </a:p>
          <a:p>
            <a:r>
              <a:rPr lang="en-AU" dirty="0"/>
              <a:t>vehicle hoists</a:t>
            </a:r>
          </a:p>
          <a:p>
            <a:r>
              <a:rPr lang="en-AU" dirty="0"/>
              <a:t>mast climbing work platforms</a:t>
            </a:r>
          </a:p>
          <a:p>
            <a:r>
              <a:rPr lang="en-AU" dirty="0"/>
              <a:t>mobile cranes &gt;10 tonnes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83A31C8-1647-45DB-BDC8-299C9595B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1351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Plant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062124"/>
            <a:ext cx="8229600" cy="5308513"/>
          </a:xfrm>
        </p:spPr>
        <p:txBody>
          <a:bodyPr>
            <a:noAutofit/>
          </a:bodyPr>
          <a:lstStyle/>
          <a:p>
            <a:r>
              <a:rPr lang="en-AU" sz="2400" dirty="0"/>
              <a:t>pressure vessels except </a:t>
            </a:r>
          </a:p>
          <a:p>
            <a:pPr lvl="1"/>
            <a:r>
              <a:rPr lang="en-AU" sz="2400" dirty="0"/>
              <a:t>gas cylinders</a:t>
            </a:r>
          </a:p>
          <a:p>
            <a:pPr lvl="1"/>
            <a:r>
              <a:rPr lang="en-AU" sz="2400" dirty="0"/>
              <a:t>LP gas fuel vessels for automotive use</a:t>
            </a:r>
          </a:p>
          <a:p>
            <a:pPr lvl="1"/>
            <a:r>
              <a:rPr lang="en-AU" sz="2400" dirty="0"/>
              <a:t>serially produced vessels</a:t>
            </a:r>
          </a:p>
          <a:p>
            <a:pPr lvl="1"/>
            <a:r>
              <a:rPr lang="en-AU" sz="2400" dirty="0"/>
              <a:t>pressure equipment excluded from the scope of AS/NZS 1200:2000 </a:t>
            </a:r>
          </a:p>
          <a:p>
            <a:r>
              <a:rPr lang="en-AU" sz="2400" dirty="0"/>
              <a:t>concrete placing booms</a:t>
            </a:r>
          </a:p>
          <a:p>
            <a:r>
              <a:rPr lang="en-AU" sz="2400" dirty="0"/>
              <a:t>mobile cranes &gt;10 t</a:t>
            </a:r>
          </a:p>
          <a:p>
            <a:r>
              <a:rPr lang="en-AU" sz="2400" dirty="0"/>
              <a:t>tower cranes </a:t>
            </a:r>
          </a:p>
          <a:p>
            <a:r>
              <a:rPr lang="en-AU" sz="2400" dirty="0"/>
              <a:t>lifts and escalators and moving walkways</a:t>
            </a:r>
          </a:p>
          <a:p>
            <a:r>
              <a:rPr lang="en-AU" sz="2400" dirty="0"/>
              <a:t>building maintenance units</a:t>
            </a:r>
          </a:p>
          <a:p>
            <a:r>
              <a:rPr lang="en-AU" sz="2400" dirty="0"/>
              <a:t>boilers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B2D40BB-FDF2-4453-ABE6-7C205226A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82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68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</Words>
  <Application>Microsoft Office PowerPoint</Application>
  <PresentationFormat>On-screen Show (4:3)</PresentationFormat>
  <Paragraphs>46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PowerPoint Presentation</vt:lpstr>
      <vt:lpstr>Download Reference Documents</vt:lpstr>
      <vt:lpstr>Plant Registration</vt:lpstr>
      <vt:lpstr>Design Registration</vt:lpstr>
      <vt:lpstr>Plant Registration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Winning</dc:creator>
  <cp:lastModifiedBy>Robin Winning</cp:lastModifiedBy>
  <cp:revision>1</cp:revision>
  <dcterms:created xsi:type="dcterms:W3CDTF">2019-12-08T20:29:33Z</dcterms:created>
  <dcterms:modified xsi:type="dcterms:W3CDTF">2019-12-08T20:32:24Z</dcterms:modified>
</cp:coreProperties>
</file>