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76FB5-1909-42ED-8B5A-8387877BA632}" type="datetimeFigureOut">
              <a:rPr lang="en-AU" smtClean="0"/>
              <a:t>10/12/2019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72A36-3009-497B-9A8F-506CE5CC497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943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3541514-AB64-47CF-A80D-EC593FABCCEF}" type="slidenum">
              <a:rPr lang="en-AU" altLang="en-US" smtClean="0">
                <a:solidFill>
                  <a:prstClr val="black"/>
                </a:solidFill>
              </a:rPr>
              <a:pPr/>
              <a:t>1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193981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5817" indent="-263776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55103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77145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899186" indent="-211021" defTabSz="91442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2B73F3E-6FC3-4072-B6D3-09F68EEEA641}" type="slidenum">
              <a:rPr lang="en-AU" altLang="en-US" smtClean="0">
                <a:solidFill>
                  <a:prstClr val="black"/>
                </a:solidFill>
              </a:rPr>
              <a:pPr/>
              <a:t>2</a:t>
            </a:fld>
            <a:endParaRPr lang="en-AU" altLang="en-US" dirty="0">
              <a:solidFill>
                <a:prstClr val="black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5984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48" y="16288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91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8229600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DB88DB0-3E25-479E-8306-08D41285DE27}"/>
              </a:ext>
            </a:extLst>
          </p:cNvPr>
          <p:cNvSpPr>
            <a:spLocks noGrp="1"/>
          </p:cNvSpPr>
          <p:nvPr/>
        </p:nvSpPr>
        <p:spPr>
          <a:xfrm>
            <a:off x="249575" y="6496575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 December 2019</a:t>
            </a:r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0E17AB-5DAF-423D-8A90-81CAB28C604E}"/>
              </a:ext>
            </a:extLst>
          </p:cNvPr>
          <p:cNvSpPr txBox="1">
            <a:spLocks/>
          </p:cNvSpPr>
          <p:nvPr/>
        </p:nvSpPr>
        <p:spPr>
          <a:xfrm>
            <a:off x="6345575" y="64699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defTabSz="457200" eaLnBrk="0" fontAlgn="base" hangingPunct="0">
              <a:lnSpc>
                <a:spcPct val="106000"/>
              </a:lnSpc>
              <a:spcAft>
                <a:spcPts val="800"/>
              </a:spcAft>
            </a:pPr>
            <a:fld id="{1DED7308-9AF1-4AA7-A535-9D72B2E145ED}" type="slidenum">
              <a:rPr lang="en-US" sz="14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r" defTabSz="457200" eaLnBrk="0" fontAlgn="base" hangingPunct="0">
                <a:lnSpc>
                  <a:spcPct val="106000"/>
                </a:lnSpc>
                <a:spcAft>
                  <a:spcPts val="800"/>
                </a:spcAft>
              </a:pPr>
              <a:t>‹#›</a:t>
            </a:fld>
            <a:endParaRPr lang="en-AU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FEC3EE3-2E91-4014-AF1A-A4B6B198EBD9}"/>
              </a:ext>
            </a:extLst>
          </p:cNvPr>
          <p:cNvGrpSpPr/>
          <p:nvPr/>
        </p:nvGrpSpPr>
        <p:grpSpPr>
          <a:xfrm>
            <a:off x="3131840" y="6469905"/>
            <a:ext cx="2597785" cy="399415"/>
            <a:chOff x="2882265" y="0"/>
            <a:chExt cx="2598086" cy="451669"/>
          </a:xfrm>
        </p:grpSpPr>
        <p:pic>
          <p:nvPicPr>
            <p:cNvPr id="8" name="Picture 7" descr="A picture containing building&#10;&#10;Description automatically generated">
              <a:extLst>
                <a:ext uri="{FF2B5EF4-FFF2-40B4-BE49-F238E27FC236}">
                  <a16:creationId xmlns="" xmlns:a16="http://schemas.microsoft.com/office/drawing/2014/main" id="{F56C0A61-2710-4FB8-936C-DA2E230A0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9" name="TextBox 7">
              <a:extLst>
                <a:ext uri="{FF2B5EF4-FFF2-40B4-BE49-F238E27FC236}">
                  <a16:creationId xmlns="" xmlns:a16="http://schemas.microsoft.com/office/drawing/2014/main" id="{AE01CD35-04CF-4783-943F-829A67244349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457200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63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C0000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70503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ü"/>
        <a:defRPr sz="32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7030A0"/>
        </a:buClr>
        <a:buFont typeface="Wingdings" panose="05000000000000000000" pitchFamily="2" charset="2"/>
        <a:buChar char="Ø"/>
        <a:defRPr sz="28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anose="05000000000000000000" pitchFamily="2" charset="2"/>
        <a:buChar char="§"/>
        <a:defRPr sz="24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1" kern="1200">
          <a:solidFill>
            <a:srgbClr val="000090"/>
          </a:solidFill>
          <a:latin typeface="Calibri" panose="020F0502020204030204" pitchFamily="34" charset="0"/>
          <a:ea typeface="ＭＳ Ｐゴシック" pitchFamily="1" charset="-128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AU" altLang="en-US" sz="32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OBJECTIVES OF THE WHS ACT</a:t>
            </a:r>
          </a:p>
        </p:txBody>
      </p:sp>
      <p:sp>
        <p:nvSpPr>
          <p:cNvPr id="68611" name="Rectangle 3"/>
          <p:cNvSpPr>
            <a:spLocks noGrp="1"/>
          </p:cNvSpPr>
          <p:nvPr>
            <p:ph idx="1"/>
          </p:nvPr>
        </p:nvSpPr>
        <p:spPr>
          <a:xfrm>
            <a:off x="483448" y="1721400"/>
            <a:ext cx="8229600" cy="4525963"/>
          </a:xfrm>
        </p:spPr>
        <p:txBody>
          <a:bodyPr/>
          <a:lstStyle/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Protect the health and safety of workers and other people by eliminating or minimising workplace risks;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Ensure fair effective representation, consultation and cooperation in relation to health and safety issues in the workplace;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Encourage unions and employer organisations  to take a constructive role in improving health and safety practices;</a:t>
            </a:r>
          </a:p>
          <a:p>
            <a:pPr>
              <a:spcAft>
                <a:spcPct val="50000"/>
              </a:spcAft>
              <a:defRPr/>
            </a:pPr>
            <a:r>
              <a:rPr lang="en-AU" altLang="en-US" sz="2200" dirty="0"/>
              <a:t>Provide advice and promote information, education and training on health and safety;</a:t>
            </a:r>
          </a:p>
          <a:p>
            <a:pPr>
              <a:spcAft>
                <a:spcPct val="50000"/>
              </a:spcAft>
              <a:defRPr/>
            </a:pPr>
            <a:endParaRPr lang="en-AU" altLang="en-US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altLang="en-US" sz="1800" i="1" dirty="0"/>
              <a:t>		</a:t>
            </a:r>
            <a:r>
              <a:rPr lang="en-AU" altLang="en-US" sz="1800" dirty="0"/>
              <a:t>						</a:t>
            </a:r>
          </a:p>
          <a:p>
            <a:pPr>
              <a:defRPr/>
            </a:pPr>
            <a:endParaRPr lang="en-AU" altLang="en-US" sz="18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CDC785A-1549-415A-8B11-DF3F1BAEEE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36607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ctr"/>
            <a:r>
              <a:rPr lang="en-AU" altLang="en-US" sz="32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OBJECTIVES OF THE WHS ACT</a:t>
            </a:r>
          </a:p>
        </p:txBody>
      </p:sp>
      <p:sp>
        <p:nvSpPr>
          <p:cNvPr id="70659" name="Rectangle 3"/>
          <p:cNvSpPr>
            <a:spLocks noGrp="1"/>
          </p:cNvSpPr>
          <p:nvPr>
            <p:ph idx="1"/>
          </p:nvPr>
        </p:nvSpPr>
        <p:spPr>
          <a:xfrm>
            <a:off x="483448" y="169825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AU" altLang="en-US" sz="2200" dirty="0"/>
              <a:t>Provide effective compliance and enforcement measures;</a:t>
            </a:r>
          </a:p>
          <a:p>
            <a:pPr>
              <a:defRPr/>
            </a:pPr>
            <a:endParaRPr lang="en-AU" altLang="en-US" sz="2200" dirty="0"/>
          </a:p>
          <a:p>
            <a:pPr>
              <a:defRPr/>
            </a:pPr>
            <a:r>
              <a:rPr lang="en-AU" altLang="en-US" sz="2200" dirty="0"/>
              <a:t>Deliver continuous improvement and progressively higher standards of health and safety. </a:t>
            </a:r>
          </a:p>
          <a:p>
            <a:pPr>
              <a:defRPr/>
            </a:pPr>
            <a:endParaRPr lang="en-AU" altLang="en-US" sz="2200" b="1" u="sng" dirty="0"/>
          </a:p>
          <a:p>
            <a:pPr>
              <a:defRPr/>
            </a:pPr>
            <a:endParaRPr lang="en-AU" altLang="en-US" sz="2200" b="1" u="sng" dirty="0"/>
          </a:p>
          <a:p>
            <a:pPr>
              <a:defRPr/>
            </a:pPr>
            <a:endParaRPr lang="en-AU" altLang="en-US" sz="2200" b="1" u="sng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AU" altLang="en-US" sz="2200" b="1" u="sng" dirty="0"/>
              <a:t>Please note:</a:t>
            </a:r>
            <a:r>
              <a:rPr lang="en-AU" altLang="en-US" sz="2200" b="1" dirty="0"/>
              <a:t> Throughout the WHS Act, the meaning of “health” includes psychological health as well as physical health.</a:t>
            </a:r>
          </a:p>
          <a:p>
            <a:pPr>
              <a:defRPr/>
            </a:pPr>
            <a:endParaRPr lang="en-AU" altLang="en-US" sz="1800" b="1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A7C957AD-5C4D-441C-A80F-DF59B870DD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3706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/>
            <a:ea typeface="+mn-ea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" id="{EC57CAD5-560C-434B-8401-B21BEDFDF257}" vid="{89700D7C-80C0-4A83-964C-841359276E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On-screen Show (4:3)</PresentationFormat>
  <Paragraphs>17</Paragraphs>
  <Slides>2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Theme1</vt:lpstr>
      <vt:lpstr>OBJECTIVES OF THE WHS ACT</vt:lpstr>
      <vt:lpstr>OBJECTIVES OF THE WHS 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 OF THE WHS ACT</dc:title>
  <dc:creator>Robin Winning</dc:creator>
  <cp:lastModifiedBy>Robin Winning</cp:lastModifiedBy>
  <cp:revision>1</cp:revision>
  <dcterms:created xsi:type="dcterms:W3CDTF">2019-12-10T05:24:16Z</dcterms:created>
  <dcterms:modified xsi:type="dcterms:W3CDTF">2019-12-10T05:24:48Z</dcterms:modified>
</cp:coreProperties>
</file>