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7"/>
  </p:notesMasterIdLst>
  <p:handoutMasterIdLst>
    <p:handoutMasterId r:id="rId18"/>
  </p:handoutMasterIdLst>
  <p:sldIdLst>
    <p:sldId id="259" r:id="rId2"/>
    <p:sldId id="320" r:id="rId3"/>
    <p:sldId id="305" r:id="rId4"/>
    <p:sldId id="306" r:id="rId5"/>
    <p:sldId id="307" r:id="rId6"/>
    <p:sldId id="308" r:id="rId7"/>
    <p:sldId id="310" r:id="rId8"/>
    <p:sldId id="311" r:id="rId9"/>
    <p:sldId id="312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66667" autoAdjust="0"/>
  </p:normalViewPr>
  <p:slideViewPr>
    <p:cSldViewPr>
      <p:cViewPr varScale="1">
        <p:scale>
          <a:sx n="45" d="100"/>
          <a:sy n="45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notesViewPr>
    <p:cSldViewPr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B0FB4-9F99-4D46-87A1-3722BAF60EFD}" type="datetimeFigureOut">
              <a:rPr lang="en-AU" smtClean="0"/>
              <a:t>9/12/2019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09 December 2019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7980-4157-4A1B-ACBC-633AB69C7C3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5150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AU" alt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AU" alt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D8A3CF-D7C2-41A4-9A62-F4058659B04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951084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1737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300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4206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7384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0288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14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87728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dirty="0">
                <a:latin typeface="Arial Narrow" panose="020B0606020202030204" pitchFamily="34" charset="0"/>
              </a:rPr>
              <a:t> </a:t>
            </a:r>
            <a:r>
              <a:rPr lang="en-AU" altLang="en-US" b="1" dirty="0">
                <a:latin typeface="Arial Narrow" panose="020B0606020202030204" pitchFamily="34" charset="0"/>
              </a:rPr>
              <a:t>Application for external review</a:t>
            </a: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>
                <a:latin typeface="Arial Narrow" panose="020B0606020202030204" pitchFamily="34" charset="0"/>
              </a:rPr>
              <a:t>An eligible person may apply to the Industrial Relations Commission for review (an </a:t>
            </a:r>
            <a:r>
              <a:rPr lang="en-AU" altLang="en-US" b="1" i="1" dirty="0">
                <a:latin typeface="Arial Narrow" panose="020B0606020202030204" pitchFamily="34" charset="0"/>
              </a:rPr>
              <a:t>external review</a:t>
            </a:r>
            <a:r>
              <a:rPr lang="en-AU" altLang="en-US" dirty="0">
                <a:latin typeface="Arial Narrow" panose="020B0606020202030204" pitchFamily="34" charset="0"/>
              </a:rPr>
              <a:t>) of: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dirty="0">
                <a:latin typeface="Arial Narrow" panose="020B0606020202030204" pitchFamily="34" charset="0"/>
              </a:rPr>
              <a:t>a reviewable decision made by the regulator, or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dirty="0">
                <a:latin typeface="Arial Narrow" panose="020B0606020202030204" pitchFamily="34" charset="0"/>
              </a:rPr>
              <a:t>a decision made, or taken to have been made, on an internal review.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>
                <a:latin typeface="Arial Narrow" panose="020B0606020202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>
                <a:latin typeface="Arial Narrow" panose="020B0606020202030204" pitchFamily="34" charset="0"/>
              </a:rPr>
              <a:t> </a:t>
            </a:r>
            <a:r>
              <a:rPr lang="en-AU" altLang="en-US" b="1" dirty="0">
                <a:latin typeface="Arial Narrow" panose="020B0606020202030204" pitchFamily="34" charset="0"/>
              </a:rPr>
              <a:t>Background references</a:t>
            </a:r>
            <a:endParaRPr lang="en-AU" altLang="en-US" sz="1400" b="1" dirty="0"/>
          </a:p>
          <a:p>
            <a:pPr eaLnBrk="1" hangingPunct="1">
              <a:spcBef>
                <a:spcPct val="0"/>
              </a:spcBef>
            </a:pPr>
            <a:r>
              <a:rPr lang="en-AU" altLang="en-US" sz="1400" dirty="0"/>
              <a:t>www.worksafe.qld.gov.au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z="1400" dirty="0"/>
              <a:t>WHS Act 2011: s90 – 102, s209, s223, s224, s229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b="1" dirty="0">
                <a:latin typeface="Arial Narrow" panose="020B0606020202030204" pitchFamily="34" charset="0"/>
              </a:rPr>
              <a:t/>
            </a:r>
            <a:br>
              <a:rPr lang="en-AU" altLang="en-US" b="1" dirty="0">
                <a:latin typeface="Arial Narrow" panose="020B0606020202030204" pitchFamily="34" charset="0"/>
              </a:rPr>
            </a:br>
            <a:r>
              <a:rPr lang="en-AU" altLang="en-US" b="1" dirty="0">
                <a:latin typeface="Arial Narrow" panose="020B0606020202030204" pitchFamily="34" charset="0"/>
              </a:rPr>
              <a:t> </a:t>
            </a: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15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57308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3707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4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9952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5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4617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6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42856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7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0909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8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4218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9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484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/>
              <a:t>09 December 2019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/>
              <a:pPr>
                <a:defRPr/>
              </a:pPr>
              <a:t>10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6745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72008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E106E7-1A91-42E1-9EE0-01A2F49C8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8" y="6463679"/>
            <a:ext cx="2597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3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FC9C68-5742-4145-9A01-36798441D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AU" altLang="en-US" sz="3600" b="1" dirty="0" smtClean="0">
                <a:solidFill>
                  <a:srgbClr val="000099"/>
                </a:solidFill>
              </a:rPr>
              <a:t>ISSUING OF PINs</a:t>
            </a:r>
            <a:endParaRPr lang="en-AU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276725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r>
              <a:rPr lang="en-AU" altLang="en-US" sz="3600" dirty="0"/>
              <a:t>Issuing of Provisional </a:t>
            </a:r>
          </a:p>
          <a:p>
            <a:pPr marL="0" indent="0" algn="ctr" eaLnBrk="1" hangingPunct="1">
              <a:buNone/>
            </a:pPr>
            <a:r>
              <a:rPr lang="en-AU" altLang="en-US" sz="3600" dirty="0"/>
              <a:t>Improvement Notices (PINs</a:t>
            </a:r>
            <a:r>
              <a:rPr lang="en-AU" altLang="en-US" dirty="0"/>
              <a:t>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C1F4F1B-95A2-4AD6-BB6E-E3761E138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182" y="6365178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PROCESS OF ISSUING</a:t>
            </a:r>
          </a:p>
        </p:txBody>
      </p:sp>
      <p:sp>
        <p:nvSpPr>
          <p:cNvPr id="33794" name="Rectangl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The WHS Act stipulates requirements for all notices issued under the WHS Act including the issuing of PINs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20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200" b="1" dirty="0"/>
              <a:t>Key requirements include: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delivery either personally to the person or sending by post, fax or electronically; 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leaving  at the person’s usual or last known address or business with a person who appears to reside or work there and appears to be over 16 years of age; or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by leaving it for the person at the workplace to which the notice relates with a person who appears to be the manager or control of the workplace; or in a prescribed </a:t>
            </a:r>
            <a:r>
              <a:rPr lang="en-AU" altLang="en-US" sz="2200" dirty="0" smtClean="0"/>
              <a:t>manner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1855CA-0765-4F19-B62D-1AEB74186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COMPLYING WITH A PIN</a:t>
            </a:r>
          </a:p>
        </p:txBody>
      </p:sp>
      <p:sp>
        <p:nvSpPr>
          <p:cNvPr id="35842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A PIN must be displayed in a prominent place at the </a:t>
            </a:r>
            <a:r>
              <a:rPr lang="en-AU" altLang="en-US" sz="2600" dirty="0" smtClean="0"/>
              <a:t>workplace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A PIN must not be removed, destroyed, damaged or defaced during its period of </a:t>
            </a:r>
            <a:r>
              <a:rPr lang="en-AU" altLang="en-US" sz="2600" dirty="0" smtClean="0"/>
              <a:t>enforcement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If a review has not been requested, the PIN must be complied with in the time specified on the </a:t>
            </a:r>
            <a:r>
              <a:rPr lang="en-AU" altLang="en-US" sz="2600" dirty="0" smtClean="0"/>
              <a:t>notice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Inform the HSR of the action </a:t>
            </a:r>
            <a:r>
              <a:rPr lang="en-AU" altLang="en-US" sz="2600" dirty="0" smtClean="0"/>
              <a:t>taken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Notify the workers affected by the </a:t>
            </a:r>
            <a:r>
              <a:rPr lang="en-AU" altLang="en-US" sz="2600" dirty="0" smtClean="0"/>
              <a:t>PIN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The PCBU is required to provide the Regulator a copy of the PIN as soon as </a:t>
            </a:r>
            <a:r>
              <a:rPr lang="en-AU" altLang="en-US" sz="2600" dirty="0" smtClean="0"/>
              <a:t>practicable</a:t>
            </a:r>
            <a:endParaRPr lang="en-AU" altLang="en-US" sz="26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543B8CD-DAD3-4D88-9309-402970696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3165" y="6458484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000" dirty="0">
                <a:solidFill>
                  <a:srgbClr val="000099"/>
                </a:solidFill>
              </a:rPr>
              <a:t>COMPLYING WITH A PIN OR SEEKING A REVIEW</a:t>
            </a:r>
          </a:p>
        </p:txBody>
      </p:sp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387698" y="1268760"/>
            <a:ext cx="8648798" cy="520838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person who receives the PIN, must either:</a:t>
            </a:r>
          </a:p>
          <a:p>
            <a:pPr lvl="1" eaLnBrk="1" hangingPunct="1"/>
            <a:r>
              <a:rPr lang="en-AU" altLang="en-US" dirty="0"/>
              <a:t>comply with it; or </a:t>
            </a:r>
            <a:r>
              <a:rPr lang="en-AU" altLang="en-US" b="1" dirty="0"/>
              <a:t>alternatively</a:t>
            </a:r>
          </a:p>
          <a:p>
            <a:pPr lvl="1" eaLnBrk="1" hangingPunct="1">
              <a:spcAft>
                <a:spcPct val="50000"/>
              </a:spcAft>
            </a:pPr>
            <a:r>
              <a:rPr lang="en-AU" altLang="en-US" dirty="0"/>
              <a:t>advise the regulator that the PIN is disputed within seven days of it being </a:t>
            </a:r>
            <a:r>
              <a:rPr lang="en-AU" altLang="en-US" dirty="0" smtClean="0"/>
              <a:t>issued</a:t>
            </a:r>
            <a:endParaRPr lang="en-AU" altLang="en-US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800" dirty="0"/>
              <a:t>Where a review is requested, </a:t>
            </a:r>
            <a:r>
              <a:rPr lang="en-AU" altLang="en-US" sz="2800" b="1" dirty="0"/>
              <a:t>an inspector will attend the workplace to review the PIN</a:t>
            </a:r>
            <a:r>
              <a:rPr lang="en-AU" altLang="en-US" sz="2800" dirty="0"/>
              <a:t> and inquire into the WHS matters which are the subject of </a:t>
            </a:r>
            <a:r>
              <a:rPr lang="en-AU" altLang="en-US" sz="2800" dirty="0" smtClean="0"/>
              <a:t>PIN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PIN is temporarily suspended until the inspector determines the </a:t>
            </a:r>
            <a:r>
              <a:rPr lang="en-AU" altLang="en-US" sz="2800" dirty="0" smtClean="0"/>
              <a:t>matter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DF0E18-B85C-4D01-9F13-1D1CE4A3E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77145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INSPECTORS AND REVIEW OF PINs</a:t>
            </a:r>
          </a:p>
        </p:txBody>
      </p:sp>
      <p:sp>
        <p:nvSpPr>
          <p:cNvPr id="39938" name="Rectangl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After review of the PIN the inspector must:</a:t>
            </a:r>
          </a:p>
          <a:p>
            <a:pPr lvl="1" eaLnBrk="1" hangingPunct="1"/>
            <a:r>
              <a:rPr lang="en-AU" altLang="en-US" dirty="0"/>
              <a:t>confirm the PIN</a:t>
            </a:r>
          </a:p>
          <a:p>
            <a:pPr lvl="1" eaLnBrk="1" hangingPunct="1"/>
            <a:r>
              <a:rPr lang="en-AU" altLang="en-US" dirty="0"/>
              <a:t>confirm the PIN with changes; or</a:t>
            </a:r>
          </a:p>
          <a:p>
            <a:pPr lvl="1" eaLnBrk="1" hangingPunct="1"/>
            <a:r>
              <a:rPr lang="en-AU" altLang="en-US" dirty="0"/>
              <a:t>cancel the </a:t>
            </a:r>
            <a:r>
              <a:rPr lang="en-AU" altLang="en-US" dirty="0" smtClean="0"/>
              <a:t>PIN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inspector must give a copy of his or her decision to the applicant and </a:t>
            </a:r>
            <a:r>
              <a:rPr lang="en-AU" altLang="en-US" sz="2800" dirty="0" smtClean="0"/>
              <a:t>HSR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that is confirmed is taken to be an Improvement Notice issued by the inspector</a:t>
            </a:r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C324951-3A89-4B93-A1A6-8ADF32D5E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APPEALS</a:t>
            </a:r>
          </a:p>
        </p:txBody>
      </p:sp>
      <p:sp>
        <p:nvSpPr>
          <p:cNvPr id="41986" name="Rectangle 2"/>
          <p:cNvSpPr>
            <a:spLocks noGrp="1"/>
          </p:cNvSpPr>
          <p:nvPr>
            <p:ph idx="1"/>
          </p:nvPr>
        </p:nvSpPr>
        <p:spPr>
          <a:xfrm>
            <a:off x="457200" y="1340768"/>
            <a:ext cx="8443118" cy="48965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600" dirty="0"/>
              <a:t>An eligible person can appeal the review decision</a:t>
            </a:r>
            <a:r>
              <a:rPr lang="en-AU" altLang="en-US" sz="2600" dirty="0" smtClean="0"/>
              <a:t>.</a:t>
            </a:r>
          </a:p>
          <a:p>
            <a:pPr marL="0" indent="0" eaLnBrk="1" hangingPunct="1">
              <a:buNone/>
            </a:pPr>
            <a:endParaRPr lang="en-AU" altLang="en-US" sz="1050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600" b="1" dirty="0"/>
              <a:t>This includes: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600" dirty="0"/>
              <a:t>the person to whom the PIN was issued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600" dirty="0"/>
              <a:t>the HSR who issued the notice or who represents a worker affected by the notice 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600" dirty="0"/>
              <a:t>a worker whose interests are affected by the decision or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600" dirty="0"/>
              <a:t>a PCBU whose interests are affected by the </a:t>
            </a:r>
            <a:r>
              <a:rPr lang="en-AU" altLang="en-US" sz="2600" dirty="0" smtClean="0"/>
              <a:t>decision</a:t>
            </a:r>
            <a:endParaRPr lang="en-AU" altLang="en-US" sz="26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B35A81F-0F4F-4EF4-A859-6F717F82B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21161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REVIEWS</a:t>
            </a:r>
          </a:p>
        </p:txBody>
      </p:sp>
      <p:sp>
        <p:nvSpPr>
          <p:cNvPr id="44034" name="Rectangle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b="1" dirty="0"/>
              <a:t>Internal review</a:t>
            </a:r>
            <a:r>
              <a:rPr lang="en-AU" altLang="en-US" sz="2800" dirty="0"/>
              <a:t> – application is made to the regulator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b="1" dirty="0"/>
              <a:t>External review</a:t>
            </a:r>
            <a:r>
              <a:rPr lang="en-AU" altLang="en-US" sz="2800" dirty="0"/>
              <a:t> – application is made to the Industrial Relations </a:t>
            </a:r>
            <a:r>
              <a:rPr lang="en-AU" altLang="en-US" sz="2800" dirty="0" smtClean="0"/>
              <a:t>Commission</a:t>
            </a:r>
            <a:endParaRPr lang="en-AU" altLang="en-US" sz="2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29821BF-CAE9-40A7-BC5F-EAA8E1388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58484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" y="8607"/>
            <a:ext cx="8229600" cy="960437"/>
          </a:xfrm>
        </p:spPr>
        <p:txBody>
          <a:bodyPr/>
          <a:lstStyle/>
          <a:p>
            <a:pPr algn="r"/>
            <a:r>
              <a:rPr lang="en-AU" sz="3600" dirty="0"/>
              <a:t>Download Reference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15" y="1746864"/>
            <a:ext cx="7140845" cy="3986392"/>
          </a:xfrm>
        </p:spPr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/>
              <a:t>Forms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4167" y="6483811"/>
            <a:ext cx="314896" cy="3148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9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PROVISIONAL IMPROVEMENT NOTICE (PIN)</a:t>
            </a:r>
          </a:p>
        </p:txBody>
      </p:sp>
      <p:sp>
        <p:nvSpPr>
          <p:cNvPr id="15362" name="Rectangle 2"/>
          <p:cNvSpPr>
            <a:spLocks noGrp="1"/>
          </p:cNvSpPr>
          <p:nvPr>
            <p:ph idx="1"/>
          </p:nvPr>
        </p:nvSpPr>
        <p:spPr>
          <a:xfrm>
            <a:off x="179512" y="1484784"/>
            <a:ext cx="8720806" cy="468052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is a notice that a HSR can issue to a person, requiring them to address a safety or health concern in the </a:t>
            </a:r>
            <a:r>
              <a:rPr lang="en-AU" altLang="en-US" sz="2800" dirty="0" smtClean="0"/>
              <a:t>workplace 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may be issued to any person who the HSR believes is contravening a provision of the WHS Act or WHS Regulation, for example, a </a:t>
            </a:r>
            <a:r>
              <a:rPr lang="en-AU" altLang="en-US" sz="2800" dirty="0" smtClean="0"/>
              <a:t>PCBU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PIN should be directed to the person who is best able to address the safety </a:t>
            </a:r>
            <a:r>
              <a:rPr lang="en-AU" altLang="en-US" sz="2800" dirty="0" smtClean="0"/>
              <a:t>issue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Consultation on the safety issue must be the first step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CEC3E8A-10FE-4AF7-B445-853B84671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" y="274638"/>
            <a:ext cx="912454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PROVISIONAL IMPROVEMENT </a:t>
            </a:r>
            <a:r>
              <a:rPr lang="en-AU" altLang="en-US" sz="3200" dirty="0" smtClean="0">
                <a:solidFill>
                  <a:srgbClr val="000099"/>
                </a:solidFill>
              </a:rPr>
              <a:t>NOTICE </a:t>
            </a:r>
            <a:r>
              <a:rPr lang="en-AU" altLang="en-US" sz="3200" dirty="0">
                <a:solidFill>
                  <a:srgbClr val="000099"/>
                </a:solidFill>
              </a:rPr>
              <a:t>(</a:t>
            </a:r>
            <a:r>
              <a:rPr lang="en-AU" altLang="en-US" sz="3200" dirty="0" smtClean="0">
                <a:solidFill>
                  <a:srgbClr val="000099"/>
                </a:solidFill>
              </a:rPr>
              <a:t>PIN)</a:t>
            </a:r>
            <a:endParaRPr lang="en-AU" altLang="en-US" sz="3200" dirty="0">
              <a:solidFill>
                <a:srgbClr val="000099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227641" y="1340768"/>
            <a:ext cx="8880863" cy="50298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A PIN must be in </a:t>
            </a:r>
            <a:r>
              <a:rPr lang="en-AU" altLang="en-US" sz="2400" b="1" dirty="0" smtClean="0"/>
              <a:t>writing</a:t>
            </a:r>
            <a:endParaRPr lang="en-AU" altLang="en-US" sz="240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PIN</a:t>
            </a:r>
            <a:r>
              <a:rPr lang="en-AU" altLang="en-US" sz="2400" dirty="0"/>
              <a:t> can be issued by a suitably trained HSR if they believe a </a:t>
            </a:r>
            <a:r>
              <a:rPr lang="en-AU" altLang="en-US" sz="2400" dirty="0" smtClean="0"/>
              <a:t>person</a:t>
            </a:r>
            <a:r>
              <a:rPr lang="en-AU" altLang="en-US" sz="2400" dirty="0"/>
              <a:t>: </a:t>
            </a:r>
            <a:endParaRPr lang="en-AU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is breaching a provision of the WHS Act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has </a:t>
            </a:r>
            <a:r>
              <a:rPr lang="en-AU" altLang="en-US" sz="2400" dirty="0"/>
              <a:t>breached a provision of the WHS Act and is likely to continue to or to repeat this </a:t>
            </a:r>
            <a:r>
              <a:rPr lang="en-AU" altLang="en-US" sz="2400" dirty="0" smtClean="0"/>
              <a:t>breach</a:t>
            </a:r>
            <a:endParaRPr lang="en-AU" altLang="en-US" sz="2400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PIN issued by the HSR</a:t>
            </a:r>
            <a:r>
              <a:rPr lang="en-AU" altLang="en-US" sz="2400" dirty="0"/>
              <a:t> may require the person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remedy the breach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prevent a likely breach from occurring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remedy the things or operations causing the breach/likely </a:t>
            </a:r>
            <a:r>
              <a:rPr lang="en-AU" altLang="en-US" sz="2400" dirty="0" smtClean="0"/>
              <a:t>breach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636239C-23B8-4B46-AD3D-B02428766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182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LEGAL RESTRICTIONS ON ISSUING OF PINs</a:t>
            </a:r>
          </a:p>
        </p:txBody>
      </p:sp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HSR cannot issue a PIN if they have not attended prescribed training</a:t>
            </a:r>
          </a:p>
          <a:p>
            <a:pPr marL="0" indent="0" eaLnBrk="1" hangingPunct="1">
              <a:buNone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 A HSR cannot issue a PIN in relation to a matter if an inspector has already issued (or decided not to issue) an improvement notice or prohibition notice in relation to the same </a:t>
            </a:r>
            <a:r>
              <a:rPr lang="en-AU" altLang="en-US" sz="2800" dirty="0" smtClean="0"/>
              <a:t>matter</a:t>
            </a:r>
            <a:endParaRPr lang="en-AU" altLang="en-US" sz="2800" dirty="0"/>
          </a:p>
          <a:p>
            <a:pPr eaLnBrk="1" hangingPunct="1"/>
            <a:endParaRPr lang="en-AU" altLang="en-US" sz="2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800" dirty="0"/>
              <a:t>The PCBU is required to provide a copy of any PINs issued to the </a:t>
            </a:r>
            <a:r>
              <a:rPr lang="en-AU" altLang="en-US" sz="2800" dirty="0" smtClean="0"/>
              <a:t>Regulator</a:t>
            </a:r>
            <a:endParaRPr lang="en-AU" altLang="en-US" sz="2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E814D55-6E24-4B82-B080-C5443F7F0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83839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320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POSSIBLE REASONS FOR ISSUING OF A PIN</a:t>
            </a:r>
          </a:p>
        </p:txBody>
      </p:sp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179512" y="1484784"/>
            <a:ext cx="8963694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Serious activity or event is occurring or about to occur</a:t>
            </a:r>
          </a:p>
          <a:p>
            <a:pPr marL="0" indent="0" eaLnBrk="1" hangingPunct="1">
              <a:buNone/>
            </a:pPr>
            <a:endParaRPr lang="en-AU" altLang="en-US" sz="105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contravention that continues or is being repeated e.g.;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excessive noise levels in the workplace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an ongoing requirement to manually lift heavy objects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regular exposure to hazardous chemicals that are used in the workplace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unguarded machines, and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lack of consultation on work health and safety matters.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60B98D5-35DA-4473-AE56-717AF6CC5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5843" y="6402500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0588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100" dirty="0">
                <a:solidFill>
                  <a:srgbClr val="000099"/>
                </a:solidFill>
              </a:rPr>
              <a:t>PROVISIONAL IMPROVEMENT NOTICES (PINs)</a:t>
            </a:r>
          </a:p>
        </p:txBody>
      </p:sp>
      <p:sp>
        <p:nvSpPr>
          <p:cNvPr id="25602" name="Rectangl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None/>
            </a:pPr>
            <a:r>
              <a:rPr lang="en-AU" altLang="en-US" sz="2800" b="1" dirty="0"/>
              <a:t>Before issuing a PIN, the HSR is required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Consult with the person who is contravening the WHS Act;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Provide them with an opportunity to express their views;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Give reasonable time to remedy the action and take into account their </a:t>
            </a:r>
            <a:r>
              <a:rPr lang="en-AU" altLang="en-US" sz="2800" dirty="0" smtClean="0"/>
              <a:t>views</a:t>
            </a:r>
            <a:endParaRPr lang="en-AU" altLang="en-US" sz="2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6178381-A3A8-4241-8B68-655ED37A0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8521" y="6439823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776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INFORMATION TO BE INCLUDED ON A PIN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50969" cy="5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10B7783-5160-4374-BDE6-21B2A255E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274638"/>
            <a:ext cx="903649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INFORMATION TO BE INCLUDED ON A PIN</a:t>
            </a:r>
          </a:p>
        </p:txBody>
      </p:sp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Technical errors are common but minor errors will not necessarily invalidate a PIN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HSR can make minor changes after issuing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HSR can cancel a PIN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1A7A4D5-6A2C-4560-BCDE-34F731CEB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83839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PowerPoint-template-v1-COVER-SOLID COLOUR</Template>
  <TotalTime>3031</TotalTime>
  <Words>942</Words>
  <Application>Microsoft Office PowerPoint</Application>
  <PresentationFormat>On-screen Show (4:3)</PresentationFormat>
  <Paragraphs>167</Paragraphs>
  <Slides>15</Slides>
  <Notes>14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WHS%20Presentation%20Theme</vt:lpstr>
      <vt:lpstr>ISSUING OF PINs</vt:lpstr>
      <vt:lpstr>Download Reference Documents</vt:lpstr>
      <vt:lpstr>PROVISIONAL IMPROVEMENT NOTICE (PIN)</vt:lpstr>
      <vt:lpstr>PROVISIONAL IMPROVEMENT NOTICE (PIN)</vt:lpstr>
      <vt:lpstr>LEGAL RESTRICTIONS ON ISSUING OF PINs</vt:lpstr>
      <vt:lpstr>POSSIBLE REASONS FOR ISSUING OF A PIN</vt:lpstr>
      <vt:lpstr>PROVISIONAL IMPROVEMENT NOTICES (PINs)</vt:lpstr>
      <vt:lpstr>INFORMATION TO BE INCLUDED ON A PIN</vt:lpstr>
      <vt:lpstr>INFORMATION TO BE INCLUDED ON A PIN</vt:lpstr>
      <vt:lpstr>PROCESS OF ISSUING</vt:lpstr>
      <vt:lpstr>COMPLYING WITH A PIN</vt:lpstr>
      <vt:lpstr>COMPLYING WITH A PIN OR SEEKING A REVIEW</vt:lpstr>
      <vt:lpstr>INSPECTORS AND REVIEW OF PINs</vt:lpstr>
      <vt:lpstr>APPEALS</vt:lpstr>
      <vt:lpstr>REVIEWS</vt:lpstr>
    </vt:vector>
  </TitlesOfParts>
  <Company>Department of Justice and Attorney-General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chanmx</dc:creator>
  <cp:lastModifiedBy>Robin Winning</cp:lastModifiedBy>
  <cp:revision>425</cp:revision>
  <dcterms:created xsi:type="dcterms:W3CDTF">2013-01-25T04:43:44Z</dcterms:created>
  <dcterms:modified xsi:type="dcterms:W3CDTF">2019-12-08T22:48:17Z</dcterms:modified>
</cp:coreProperties>
</file>