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8" r:id="rId4"/>
  </p:sldMasterIdLst>
  <p:notesMasterIdLst>
    <p:notesMasterId r:id="rId9"/>
  </p:notesMasterIdLst>
  <p:handoutMasterIdLst>
    <p:handoutMasterId r:id="rId10"/>
  </p:handoutMasterIdLst>
  <p:sldIdLst>
    <p:sldId id="280" r:id="rId5"/>
    <p:sldId id="281" r:id="rId6"/>
    <p:sldId id="282" r:id="rId7"/>
    <p:sldId id="28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140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70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7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>
                <a:solidFill>
                  <a:prstClr val="black"/>
                </a:solidFill>
              </a:rPr>
              <a:pPr/>
              <a:t>21 January, 2020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5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402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Duties of officers, workers and other persons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290" y="2117669"/>
            <a:ext cx="9752838" cy="35516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2800" b="1" dirty="0"/>
              <a:t>Division 4 WHS Act </a:t>
            </a:r>
            <a:r>
              <a:rPr lang="en-AU" sz="2800" dirty="0"/>
              <a:t>outlines the duties of these </a:t>
            </a:r>
            <a:r>
              <a:rPr lang="en-AU" sz="2800" dirty="0" smtClean="0"/>
              <a:t>persons</a:t>
            </a:r>
            <a:endParaRPr lang="en-AU" sz="2800" dirty="0"/>
          </a:p>
          <a:p>
            <a:pPr marL="0" lvl="0" indent="0">
              <a:buNone/>
            </a:pPr>
            <a:endParaRPr lang="en-AU" sz="2800" dirty="0"/>
          </a:p>
          <a:p>
            <a:pPr marL="0" lvl="0" indent="0">
              <a:buNone/>
            </a:pPr>
            <a:r>
              <a:rPr lang="en-AU" sz="2800" dirty="0"/>
              <a:t>A person may have more than 1 duty at the same time</a:t>
            </a:r>
          </a:p>
          <a:p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0DCCCCF-C830-4895-8DFE-20EBD6315DD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4" y="6370638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114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013" y="465831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Duties of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3010" y="1857895"/>
            <a:ext cx="98069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An ‘officer’ of a company is ‘</a:t>
            </a:r>
            <a:r>
              <a:rPr lang="en-AU" sz="2800" i="1" dirty="0"/>
              <a:t>a person who makes or participates in making decisions that affect the whole or a substantial part of the business or undertaking’</a:t>
            </a:r>
            <a:r>
              <a:rPr lang="en-AU" sz="2800" dirty="0"/>
              <a:t> 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An Officer has a positive duty to exercise </a:t>
            </a:r>
            <a:r>
              <a:rPr lang="en-AU" sz="2800" i="1" dirty="0"/>
              <a:t>due diligence</a:t>
            </a:r>
            <a:r>
              <a:rPr lang="en-AU" sz="2800" dirty="0"/>
              <a:t> in ensuring the organisation complies with the </a:t>
            </a:r>
            <a:r>
              <a:rPr lang="en-AU" sz="2800" dirty="0" smtClean="0"/>
              <a:t>law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09F4D8C-9F21-47CE-9DB5-ACFAA0CA78C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04814" y="6370638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13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709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Due Diligence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4" y="1767017"/>
            <a:ext cx="12138112" cy="411943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BADC2B7-115C-44A7-859B-BF06CF09B8D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5240" y="6361377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67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577340"/>
            <a:ext cx="9603275" cy="43205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AU" sz="3000" dirty="0"/>
              <a:t>take reasonable care for their own health and safety and electrical safety</a:t>
            </a:r>
          </a:p>
          <a:p>
            <a:pPr lvl="0"/>
            <a:r>
              <a:rPr lang="en-AU" sz="3000" dirty="0"/>
              <a:t>take reasonable care that their conduct, acts or omissions does not adversely affect the health and safety of others or property</a:t>
            </a:r>
          </a:p>
          <a:p>
            <a:pPr lvl="0"/>
            <a:r>
              <a:rPr lang="en-AU" sz="3000" dirty="0"/>
              <a:t>comply, so far as they are reasonably able with instructions</a:t>
            </a:r>
          </a:p>
          <a:p>
            <a:pPr lvl="0"/>
            <a:r>
              <a:rPr lang="en-AU" sz="3000" dirty="0"/>
              <a:t>co-operate with reasonable WH&amp;S policies or procedures that have been notified to </a:t>
            </a:r>
            <a:r>
              <a:rPr lang="en-AU" sz="3000" dirty="0" smtClean="0"/>
              <a:t>workers</a:t>
            </a:r>
            <a:endParaRPr lang="en-AU" sz="3000" dirty="0"/>
          </a:p>
          <a:p>
            <a:endParaRPr lang="en-A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4363" y="6620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Duties of workers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765DF96-233C-42AA-A871-AB4EE317BA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4" y="6395244"/>
            <a:ext cx="649817" cy="487363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2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openxmlformats.org/package/2006/metadata/core-properties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162</Words>
  <Application>Microsoft Office PowerPoint</Application>
  <PresentationFormat>Custom</PresentationFormat>
  <Paragraphs>23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1_Gallery</vt:lpstr>
      <vt:lpstr>Duties of officers, workers and other persons </vt:lpstr>
      <vt:lpstr>Duties of officers</vt:lpstr>
      <vt:lpstr>Due Diligence</vt:lpstr>
      <vt:lpstr>Duties of workers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2020-01-20T23:25:11Z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