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8"/>
  </p:notesMasterIdLst>
  <p:handoutMasterIdLst>
    <p:handoutMasterId r:id="rId9"/>
  </p:handoutMasterIdLst>
  <p:sldIdLst>
    <p:sldId id="276" r:id="rId5"/>
    <p:sldId id="265" r:id="rId6"/>
    <p:sldId id="27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37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327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6014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48269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838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42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February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2207175"/>
            <a:ext cx="116761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/>
              <a:t>WORKING AT HEIGHTS – FALLS </a:t>
            </a:r>
          </a:p>
          <a:p>
            <a:endParaRPr lang="en-AU" sz="2800" dirty="0"/>
          </a:p>
          <a:p>
            <a:endParaRPr lang="en-AU" sz="2800" dirty="0"/>
          </a:p>
          <a:p>
            <a:endParaRPr lang="en-AU" sz="2800" dirty="0"/>
          </a:p>
          <a:p>
            <a:endParaRPr lang="en-AU" sz="28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F7BFCAE-0654-45AE-BCB7-56EB83AEC2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63989" y="6245909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32271-D4CC-4040-8F90-1FD8EFD4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250" y="490531"/>
            <a:ext cx="9490626" cy="960437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Download reference documents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6EB846-15B3-48B2-A149-B0F8BDE00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154" y="1778839"/>
            <a:ext cx="9521127" cy="4525963"/>
          </a:xfrm>
        </p:spPr>
        <p:txBody>
          <a:bodyPr>
            <a:normAutofit/>
          </a:bodyPr>
          <a:lstStyle/>
          <a:p>
            <a:r>
              <a:rPr lang="en-AU" sz="3200" dirty="0"/>
              <a:t>Supervisor</a:t>
            </a:r>
          </a:p>
          <a:p>
            <a:pPr lvl="1"/>
            <a:r>
              <a:rPr lang="en-AU" sz="2800" dirty="0" smtClean="0"/>
              <a:t>Procedures</a:t>
            </a:r>
          </a:p>
          <a:p>
            <a:pPr marL="457200" lvl="1" indent="0">
              <a:buNone/>
            </a:pPr>
            <a:endParaRPr lang="en-AU" sz="2400" dirty="0"/>
          </a:p>
          <a:p>
            <a:r>
              <a:rPr lang="en-AU" sz="3200" dirty="0"/>
              <a:t>Workers</a:t>
            </a:r>
          </a:p>
          <a:p>
            <a:pPr lvl="1"/>
            <a:r>
              <a:rPr lang="en-AU" sz="2800" dirty="0"/>
              <a:t>SOP</a:t>
            </a:r>
          </a:p>
          <a:p>
            <a:pPr lvl="1"/>
            <a:r>
              <a:rPr lang="en-AU" sz="2800" dirty="0"/>
              <a:t>Risk assessment</a:t>
            </a:r>
          </a:p>
          <a:p>
            <a:pPr lvl="1"/>
            <a:r>
              <a:rPr lang="en-AU" sz="2800" dirty="0" smtClean="0"/>
              <a:t>Forms</a:t>
            </a:r>
            <a:endParaRPr lang="en-AU" sz="2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D092313-6297-408A-83A6-585C17830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23400" y="6288751"/>
            <a:ext cx="637452" cy="436818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36F02-7D71-4E9C-804A-36B671E9A855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86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/>
          <a:lstStyle/>
          <a:p>
            <a:pPr algn="ctr"/>
            <a:r>
              <a:rPr lang="en-AU" sz="3600" dirty="0"/>
              <a:t>Definitions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3" y="1528856"/>
            <a:ext cx="11198431" cy="45750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600" b="1" i="1" dirty="0">
                <a:solidFill>
                  <a:srgbClr val="FF0000"/>
                </a:solidFill>
              </a:rPr>
              <a:t>Fall</a:t>
            </a:r>
            <a:r>
              <a:rPr lang="en-AU" sz="1600" b="1" i="1" dirty="0"/>
              <a:t> </a:t>
            </a:r>
            <a:r>
              <a:rPr lang="en-AU" sz="1600" dirty="0"/>
              <a:t>means a fall by a person from one level to </a:t>
            </a:r>
            <a:r>
              <a:rPr lang="en-AU" sz="1600" dirty="0" smtClean="0"/>
              <a:t>another </a:t>
            </a:r>
            <a:endParaRPr lang="en-AU" sz="1600" dirty="0"/>
          </a:p>
          <a:p>
            <a:pPr marL="0" indent="0">
              <a:buNone/>
            </a:pPr>
            <a:r>
              <a:rPr lang="en-AU" sz="1600" b="1" i="1" dirty="0">
                <a:solidFill>
                  <a:srgbClr val="FF0000"/>
                </a:solidFill>
              </a:rPr>
              <a:t>Risk of a fall </a:t>
            </a:r>
            <a:r>
              <a:rPr lang="en-AU" sz="1600" dirty="0"/>
              <a:t>means a circumstance that exposes a worker or other </a:t>
            </a:r>
            <a:r>
              <a:rPr lang="en-AU" sz="1600" dirty="0" smtClean="0"/>
              <a:t>person </a:t>
            </a:r>
            <a:r>
              <a:rPr lang="en-AU" sz="1600" dirty="0"/>
              <a:t>to a risk of a fall that is reasonably likely to cause </a:t>
            </a:r>
            <a:r>
              <a:rPr lang="en-AU" sz="1600" dirty="0" smtClean="0"/>
              <a:t>injury</a:t>
            </a:r>
            <a:endParaRPr lang="en-AU" sz="1600" dirty="0"/>
          </a:p>
          <a:p>
            <a:pPr marL="0" indent="0">
              <a:buNone/>
            </a:pPr>
            <a:r>
              <a:rPr lang="en-AU" sz="1600" dirty="0"/>
              <a:t>This includes circumstances: </a:t>
            </a:r>
          </a:p>
          <a:p>
            <a:r>
              <a:rPr lang="en-AU" sz="1600" dirty="0"/>
              <a:t>in or on plant or a structure that is at an elevated level </a:t>
            </a:r>
          </a:p>
          <a:p>
            <a:r>
              <a:rPr lang="en-AU" sz="1600" dirty="0"/>
              <a:t>in or on plant that is being used to gain access to an elevated level </a:t>
            </a:r>
          </a:p>
          <a:p>
            <a:r>
              <a:rPr lang="en-AU" sz="1600" dirty="0"/>
              <a:t>in the vicinity of an opening through which a person could fall </a:t>
            </a:r>
          </a:p>
          <a:p>
            <a:r>
              <a:rPr lang="en-AU" sz="1600" dirty="0"/>
              <a:t>in the vicinity of an edge over which a person could fall </a:t>
            </a:r>
          </a:p>
          <a:p>
            <a:r>
              <a:rPr lang="en-AU" sz="1600" dirty="0"/>
              <a:t>on or in the vicinity of a surface through which a person could fall </a:t>
            </a:r>
          </a:p>
          <a:p>
            <a:r>
              <a:rPr lang="en-AU" sz="1600" dirty="0"/>
              <a:t>on or near the vicinity of a slippery, sloping or unstable </a:t>
            </a:r>
            <a:r>
              <a:rPr lang="en-AU" sz="1600" dirty="0" smtClean="0"/>
              <a:t>surface</a:t>
            </a:r>
            <a:endParaRPr lang="en-AU" sz="1600" dirty="0"/>
          </a:p>
          <a:p>
            <a:pPr marL="0" indent="0">
              <a:buNone/>
            </a:pPr>
            <a:r>
              <a:rPr lang="en-AU" sz="1600" b="1" i="1" dirty="0" smtClean="0">
                <a:solidFill>
                  <a:srgbClr val="FF0000"/>
                </a:solidFill>
              </a:rPr>
              <a:t>high </a:t>
            </a:r>
            <a:r>
              <a:rPr lang="en-AU" sz="1600" b="1" i="1" dirty="0">
                <a:solidFill>
                  <a:srgbClr val="FF0000"/>
                </a:solidFill>
              </a:rPr>
              <a:t>risk construction work </a:t>
            </a:r>
            <a:r>
              <a:rPr lang="en-AU" sz="1600" dirty="0"/>
              <a:t>means construction work </a:t>
            </a:r>
            <a:r>
              <a:rPr lang="en-AU" sz="1600" dirty="0" smtClean="0"/>
              <a:t>that</a:t>
            </a:r>
            <a:endParaRPr lang="en-AU" sz="1600" dirty="0"/>
          </a:p>
          <a:p>
            <a:r>
              <a:rPr lang="en-AU" sz="1600" dirty="0"/>
              <a:t>involves a risk of a person falling more than 2m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ED8DA1E-783B-48F2-84B1-9B996457B3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1502" y="629271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2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158</Words>
  <Application>Microsoft Office PowerPoint</Application>
  <PresentationFormat>Custom</PresentationFormat>
  <Paragraphs>25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Gallery</vt:lpstr>
      <vt:lpstr>PowerPoint Presentation</vt:lpstr>
      <vt:lpstr>Download reference documents </vt:lpstr>
      <vt:lpstr>Definitions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2020-02-13T22:01:00Z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