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246FE-B3C7-4636-9D4F-6C7070EC48D5}" type="datetimeFigureOut">
              <a:rPr lang="en-AU" smtClean="0"/>
              <a:t>5/12/2019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42275-D931-4DD3-9DDB-B5C059FFCB4F}" type="slidenum">
              <a:rPr lang="en-AU" smtClean="0"/>
              <a:t>‹#›</a:t>
            </a:fld>
            <a:endParaRPr lang="en-AU"/>
          </a:p>
        </p:txBody>
      </p:sp>
    </p:spTree>
    <p:extLst>
      <p:ext uri="{BB962C8B-B14F-4D97-AF65-F5344CB8AC3E}">
        <p14:creationId xmlns:p14="http://schemas.microsoft.com/office/powerpoint/2010/main" val="134688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layout of work areas should be designed to provide sufficient clear space between furniture, fixtures and fittings so that workers can move about freely without strain or injury and also evacuate quickly in case of an emergency. </a:t>
            </a:r>
          </a:p>
          <a:p>
            <a:endParaRPr lang="en-AU" dirty="0"/>
          </a:p>
        </p:txBody>
      </p:sp>
      <p:sp>
        <p:nvSpPr>
          <p:cNvPr id="4" name="Slide Number Placeholder 3"/>
          <p:cNvSpPr>
            <a:spLocks noGrp="1"/>
          </p:cNvSpPr>
          <p:nvPr>
            <p:ph type="sldNum" sz="quarter" idx="5"/>
          </p:nvPr>
        </p:nvSpPr>
        <p:spPr/>
        <p:txBody>
          <a:bodyPr/>
          <a:lstStyle/>
          <a:p>
            <a:fld id="{CA20A78B-5A5D-4108-B814-D7A964481E96}" type="slidenum">
              <a:rPr lang="en-AU" smtClean="0">
                <a:solidFill>
                  <a:prstClr val="black"/>
                </a:solidFill>
              </a:rPr>
              <a:pPr/>
              <a:t>1</a:t>
            </a:fld>
            <a:endParaRPr lang="en-AU">
              <a:solidFill>
                <a:prstClr val="black"/>
              </a:solidFill>
            </a:endParaRPr>
          </a:p>
        </p:txBody>
      </p:sp>
      <p:sp>
        <p:nvSpPr>
          <p:cNvPr id="5" name="Footer Placeholder 4"/>
          <p:cNvSpPr>
            <a:spLocks noGrp="1"/>
          </p:cNvSpPr>
          <p:nvPr>
            <p:ph type="ftr"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95032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Floor surfaces should be suitable for the work area. The choice of floor surfaces or coverings will depend on the type of work carried out at the workplace, as well as the materials used during the work process, the likelihood of spills and other contaminants, including dust, and the need for cleaning. </a:t>
            </a:r>
          </a:p>
          <a:p>
            <a:endParaRPr lang="en-AU" dirty="0"/>
          </a:p>
        </p:txBody>
      </p:sp>
      <p:sp>
        <p:nvSpPr>
          <p:cNvPr id="4" name="Slide Number Placeholder 3"/>
          <p:cNvSpPr>
            <a:spLocks noGrp="1"/>
          </p:cNvSpPr>
          <p:nvPr>
            <p:ph type="sldNum" sz="quarter" idx="5"/>
          </p:nvPr>
        </p:nvSpPr>
        <p:spPr/>
        <p:txBody>
          <a:bodyPr/>
          <a:lstStyle/>
          <a:p>
            <a:fld id="{CA20A78B-5A5D-4108-B814-D7A964481E96}" type="slidenum">
              <a:rPr lang="en-AU" smtClean="0">
                <a:solidFill>
                  <a:prstClr val="black"/>
                </a:solidFill>
              </a:rPr>
              <a:pPr/>
              <a:t>2</a:t>
            </a:fld>
            <a:endParaRPr lang="en-AU">
              <a:solidFill>
                <a:prstClr val="black"/>
              </a:solidFill>
            </a:endParaRPr>
          </a:p>
        </p:txBody>
      </p:sp>
      <p:sp>
        <p:nvSpPr>
          <p:cNvPr id="5" name="Footer Placeholder 4"/>
          <p:cNvSpPr>
            <a:spLocks noGrp="1"/>
          </p:cNvSpPr>
          <p:nvPr>
            <p:ph type="ftr"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94018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Workplaces should be adequately ventilated. Fresh, clean air should be drawn from outside the workplace, uncontaminated by discharge from flues or other outlets, and be circulated through the workplace. </a:t>
            </a:r>
          </a:p>
          <a:p>
            <a:endParaRPr lang="en-AU" dirty="0"/>
          </a:p>
        </p:txBody>
      </p:sp>
      <p:sp>
        <p:nvSpPr>
          <p:cNvPr id="4" name="Slide Number Placeholder 3"/>
          <p:cNvSpPr>
            <a:spLocks noGrp="1"/>
          </p:cNvSpPr>
          <p:nvPr>
            <p:ph type="sldNum" sz="quarter" idx="5"/>
          </p:nvPr>
        </p:nvSpPr>
        <p:spPr/>
        <p:txBody>
          <a:bodyPr/>
          <a:lstStyle/>
          <a:p>
            <a:fld id="{CA20A78B-5A5D-4108-B814-D7A964481E96}" type="slidenum">
              <a:rPr lang="en-AU" smtClean="0">
                <a:solidFill>
                  <a:prstClr val="black"/>
                </a:solidFill>
              </a:rPr>
              <a:pPr/>
              <a:t>5</a:t>
            </a:fld>
            <a:endParaRPr lang="en-AU">
              <a:solidFill>
                <a:prstClr val="black"/>
              </a:solidFill>
            </a:endParaRPr>
          </a:p>
        </p:txBody>
      </p:sp>
      <p:sp>
        <p:nvSpPr>
          <p:cNvPr id="5" name="Footer Placeholder 4"/>
          <p:cNvSpPr>
            <a:spLocks noGrp="1"/>
          </p:cNvSpPr>
          <p:nvPr>
            <p:ph type="ftr"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2339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10"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70368547"/>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descr="PP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4563549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8" descr="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6155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10"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378044179"/>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PP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4" y="169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p:cNvSpPr>
            <a:spLocks noGrp="1"/>
          </p:cNvSpPr>
          <p:nvPr>
            <p:ph type="ftr" sz="quarter" idx="3"/>
          </p:nvPr>
        </p:nvSpPr>
        <p:spPr>
          <a:xfrm>
            <a:off x="524272" y="6453336"/>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3" name="Slide Number Placeholder 2"/>
          <p:cNvSpPr>
            <a:spLocks noGrp="1"/>
          </p:cNvSpPr>
          <p:nvPr>
            <p:ph type="sldNum" sz="quarter" idx="4"/>
          </p:nvPr>
        </p:nvSpPr>
        <p:spPr>
          <a:xfrm>
            <a:off x="6660232" y="6453336"/>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21803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hf hdr="0" dt="0"/>
  <p:txStyles>
    <p:titleStyle>
      <a:lvl1pPr algn="l" defTabSz="457200" rtl="0" eaLnBrk="1" fontAlgn="base" hangingPunct="1">
        <a:spcBef>
          <a:spcPct val="0"/>
        </a:spcBef>
        <a:spcAft>
          <a:spcPct val="0"/>
        </a:spcAft>
        <a:defRPr sz="4400" kern="1200">
          <a:solidFill>
            <a:srgbClr val="000090"/>
          </a:solidFill>
          <a:latin typeface="+mj-lt"/>
          <a:ea typeface="ＭＳ Ｐゴシック" pitchFamily="1" charset="-128"/>
          <a:cs typeface="ＭＳ Ｐゴシック" pitchFamily="1" charset="-128"/>
        </a:defRPr>
      </a:lvl1pPr>
      <a:lvl2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000090"/>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000090"/>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Work areas</a:t>
            </a:r>
          </a:p>
        </p:txBody>
      </p:sp>
      <p:sp>
        <p:nvSpPr>
          <p:cNvPr id="3" name="Content Placeholder 2"/>
          <p:cNvSpPr>
            <a:spLocks noGrp="1"/>
          </p:cNvSpPr>
          <p:nvPr>
            <p:ph idx="1"/>
          </p:nvPr>
        </p:nvSpPr>
        <p:spPr>
          <a:xfrm>
            <a:off x="457200" y="1600200"/>
            <a:ext cx="8229600" cy="2501781"/>
          </a:xfrm>
        </p:spPr>
        <p:txBody>
          <a:bodyPr>
            <a:normAutofit/>
          </a:bodyPr>
          <a:lstStyle/>
          <a:p>
            <a:pPr marL="0" indent="0">
              <a:buNone/>
            </a:pPr>
            <a:r>
              <a:rPr lang="en-AU" dirty="0"/>
              <a:t>The layout of work areas should be designed to provide sufficient clear space so that workers can move about freely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525" y="3356992"/>
            <a:ext cx="3028950" cy="2590800"/>
          </a:xfrm>
          <a:prstGeom prst="rect">
            <a:avLst/>
          </a:prstGeom>
        </p:spPr>
      </p:pic>
      <p:pic>
        <p:nvPicPr>
          <p:cNvPr id="5" name="Recorded Sound">
            <a:hlinkClick r:id="" action="ppaction://media"/>
            <a:extLst>
              <a:ext uri="{FF2B5EF4-FFF2-40B4-BE49-F238E27FC236}">
                <a16:creationId xmlns="" xmlns:a16="http://schemas.microsoft.com/office/drawing/2014/main" id="{EF1EC27A-1556-41F9-BE06-01F350E3F6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6637" y="6450650"/>
            <a:ext cx="487363" cy="487363"/>
          </a:xfrm>
          <a:prstGeom prst="rect">
            <a:avLst/>
          </a:prstGeom>
        </p:spPr>
      </p:pic>
      <p:sp>
        <p:nvSpPr>
          <p:cNvPr id="8" name="Footer Placeholder 7"/>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8"/>
          <p:cNvSpPr>
            <a:spLocks noGrp="1"/>
          </p:cNvSpPr>
          <p:nvPr>
            <p:ph type="sldNum" sz="quarter" idx="4"/>
          </p:nvPr>
        </p:nvSpPr>
        <p:spPr/>
        <p:txBody>
          <a:bodyPr/>
          <a:lstStyle/>
          <a:p>
            <a:fld id="{C9BE9789-2717-4337-B998-352FD8B2437C}" type="slidenum">
              <a:rPr lang="en-AU" smtClean="0">
                <a:solidFill>
                  <a:prstClr val="black">
                    <a:tint val="75000"/>
                  </a:prstClr>
                </a:solidFill>
              </a:rPr>
              <a:pPr/>
              <a:t>1</a:t>
            </a:fld>
            <a:endParaRPr lang="en-AU" dirty="0">
              <a:solidFill>
                <a:prstClr val="black">
                  <a:tint val="75000"/>
                </a:prstClr>
              </a:solidFill>
            </a:endParaRPr>
          </a:p>
        </p:txBody>
      </p:sp>
    </p:spTree>
    <p:extLst>
      <p:ext uri="{BB962C8B-B14F-4D97-AF65-F5344CB8AC3E}">
        <p14:creationId xmlns:p14="http://schemas.microsoft.com/office/powerpoint/2010/main" val="1953144149"/>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Floors and other surfaces</a:t>
            </a:r>
          </a:p>
        </p:txBody>
      </p:sp>
      <p:sp>
        <p:nvSpPr>
          <p:cNvPr id="3" name="Content Placeholder 2"/>
          <p:cNvSpPr>
            <a:spLocks noGrp="1"/>
          </p:cNvSpPr>
          <p:nvPr>
            <p:ph idx="1"/>
          </p:nvPr>
        </p:nvSpPr>
        <p:spPr>
          <a:xfrm>
            <a:off x="457200" y="1900565"/>
            <a:ext cx="4762872" cy="4552771"/>
          </a:xfrm>
        </p:spPr>
        <p:txBody>
          <a:bodyPr>
            <a:normAutofit/>
          </a:bodyPr>
          <a:lstStyle/>
          <a:p>
            <a:pPr marL="0" indent="0">
              <a:buNone/>
            </a:pPr>
            <a:r>
              <a:rPr lang="en-AU" dirty="0"/>
              <a:t>The choice of flooring will depend </a:t>
            </a:r>
            <a:r>
              <a:rPr lang="en-AU" dirty="0" smtClean="0"/>
              <a:t>on</a:t>
            </a:r>
            <a:endParaRPr lang="en-AU" sz="1200" dirty="0" smtClean="0"/>
          </a:p>
          <a:p>
            <a:pPr marL="0" indent="0">
              <a:buNone/>
            </a:pPr>
            <a:endParaRPr lang="en-AU" sz="1100" dirty="0"/>
          </a:p>
          <a:p>
            <a:r>
              <a:rPr lang="en-AU" dirty="0"/>
              <a:t>type of work carried </a:t>
            </a:r>
            <a:r>
              <a:rPr lang="en-AU" dirty="0" smtClean="0"/>
              <a:t>out </a:t>
            </a:r>
            <a:endParaRPr lang="en-AU" dirty="0"/>
          </a:p>
          <a:p>
            <a:r>
              <a:rPr lang="en-AU" dirty="0"/>
              <a:t>materials used  </a:t>
            </a:r>
          </a:p>
          <a:p>
            <a:r>
              <a:rPr lang="en-AU" dirty="0"/>
              <a:t>likelihood of spills and other contaminants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5394" y="1981790"/>
            <a:ext cx="3413260" cy="3461882"/>
          </a:xfrm>
          <a:prstGeom prst="rect">
            <a:avLst/>
          </a:prstGeom>
        </p:spPr>
      </p:pic>
      <p:pic>
        <p:nvPicPr>
          <p:cNvPr id="5" name="Recorded Sound">
            <a:hlinkClick r:id="" action="ppaction://media"/>
            <a:extLst>
              <a:ext uri="{FF2B5EF4-FFF2-40B4-BE49-F238E27FC236}">
                <a16:creationId xmlns="" xmlns:a16="http://schemas.microsoft.com/office/drawing/2014/main" id="{2B78953B-8B1A-4262-828A-F70833ED37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6637" y="6370637"/>
            <a:ext cx="487363" cy="487363"/>
          </a:xfrm>
          <a:prstGeom prst="rect">
            <a:avLst/>
          </a:prstGeom>
        </p:spPr>
      </p:pic>
      <p:sp>
        <p:nvSpPr>
          <p:cNvPr id="8" name="Footer Placeholder 7"/>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8"/>
          <p:cNvSpPr>
            <a:spLocks noGrp="1"/>
          </p:cNvSpPr>
          <p:nvPr>
            <p:ph type="sldNum" sz="quarter" idx="4"/>
          </p:nvPr>
        </p:nvSpPr>
        <p:spPr/>
        <p:txBody>
          <a:bodyPr/>
          <a:lstStyle/>
          <a:p>
            <a:fld id="{C9BE9789-2717-4337-B998-352FD8B2437C}" type="slidenum">
              <a:rPr lang="en-AU" smtClean="0">
                <a:solidFill>
                  <a:prstClr val="black">
                    <a:tint val="75000"/>
                  </a:prstClr>
                </a:solidFill>
              </a:rPr>
              <a:pPr/>
              <a:t>2</a:t>
            </a:fld>
            <a:endParaRPr lang="en-AU" dirty="0">
              <a:solidFill>
                <a:prstClr val="black">
                  <a:tint val="75000"/>
                </a:prstClr>
              </a:solidFill>
            </a:endParaRPr>
          </a:p>
        </p:txBody>
      </p:sp>
    </p:spTree>
    <p:extLst>
      <p:ext uri="{BB962C8B-B14F-4D97-AF65-F5344CB8AC3E}">
        <p14:creationId xmlns:p14="http://schemas.microsoft.com/office/powerpoint/2010/main" val="163395482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Workstations</a:t>
            </a:r>
          </a:p>
        </p:txBody>
      </p:sp>
      <p:sp>
        <p:nvSpPr>
          <p:cNvPr id="3" name="Content Placeholder 2"/>
          <p:cNvSpPr>
            <a:spLocks noGrp="1"/>
          </p:cNvSpPr>
          <p:nvPr>
            <p:ph idx="1"/>
          </p:nvPr>
        </p:nvSpPr>
        <p:spPr>
          <a:xfrm>
            <a:off x="457200" y="2503437"/>
            <a:ext cx="8229600" cy="4525963"/>
          </a:xfrm>
        </p:spPr>
        <p:txBody>
          <a:bodyPr/>
          <a:lstStyle/>
          <a:p>
            <a:pPr marL="0" indent="0">
              <a:buNone/>
            </a:pPr>
            <a:r>
              <a:rPr lang="en-AU" dirty="0"/>
              <a:t>Workstations should be designed so that workers can carry out their work in a comfortable, upright position with shoulders relaxed and upper arms close to the body. </a:t>
            </a:r>
          </a:p>
        </p:txBody>
      </p:sp>
      <p:pic>
        <p:nvPicPr>
          <p:cNvPr id="4" name="Recorded Sound">
            <a:hlinkClick r:id="" action="ppaction://media"/>
            <a:extLst>
              <a:ext uri="{FF2B5EF4-FFF2-40B4-BE49-F238E27FC236}">
                <a16:creationId xmlns="" xmlns:a16="http://schemas.microsoft.com/office/drawing/2014/main" id="{A5FAF5C3-36BA-4D88-9393-EC03B751C8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56637" y="6370637"/>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3</a:t>
            </a:fld>
            <a:endParaRPr lang="en-AU" dirty="0">
              <a:solidFill>
                <a:prstClr val="black">
                  <a:tint val="75000"/>
                </a:prstClr>
              </a:solidFill>
            </a:endParaRPr>
          </a:p>
        </p:txBody>
      </p:sp>
    </p:spTree>
    <p:extLst>
      <p:ext uri="{BB962C8B-B14F-4D97-AF65-F5344CB8AC3E}">
        <p14:creationId xmlns:p14="http://schemas.microsoft.com/office/powerpoint/2010/main" val="342634482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Lighting</a:t>
            </a:r>
          </a:p>
        </p:txBody>
      </p:sp>
      <p:sp>
        <p:nvSpPr>
          <p:cNvPr id="3" name="Content Placeholder 2"/>
          <p:cNvSpPr>
            <a:spLocks noGrp="1"/>
          </p:cNvSpPr>
          <p:nvPr>
            <p:ph idx="1"/>
          </p:nvPr>
        </p:nvSpPr>
        <p:spPr>
          <a:xfrm>
            <a:off x="251520" y="1600200"/>
            <a:ext cx="8648798" cy="4525963"/>
          </a:xfrm>
        </p:spPr>
        <p:txBody>
          <a:bodyPr>
            <a:noAutofit/>
          </a:bodyPr>
          <a:lstStyle/>
          <a:p>
            <a:pPr marL="0" indent="0">
              <a:buNone/>
            </a:pPr>
            <a:r>
              <a:rPr lang="en-AU" sz="2000" dirty="0"/>
              <a:t>Sufficient lighting must be provided to allow safe movement around the workplace and to allow workers to perform their job without having to strain their eyes to see. </a:t>
            </a:r>
          </a:p>
          <a:p>
            <a:pPr marL="0" indent="0">
              <a:buNone/>
            </a:pPr>
            <a:endParaRPr lang="en-AU" sz="1050" dirty="0"/>
          </a:p>
          <a:p>
            <a:pPr marL="0" indent="0">
              <a:buNone/>
            </a:pPr>
            <a:r>
              <a:rPr lang="en-AU" sz="2000" dirty="0"/>
              <a:t>Consider: </a:t>
            </a:r>
          </a:p>
          <a:p>
            <a:r>
              <a:rPr lang="en-AU" sz="2000" dirty="0"/>
              <a:t>work activity </a:t>
            </a:r>
          </a:p>
          <a:p>
            <a:r>
              <a:rPr lang="en-AU" sz="2000" dirty="0"/>
              <a:t>hazards and risks in the workplace </a:t>
            </a:r>
          </a:p>
          <a:p>
            <a:r>
              <a:rPr lang="en-AU" sz="2000" dirty="0"/>
              <a:t>work environment </a:t>
            </a:r>
          </a:p>
          <a:p>
            <a:r>
              <a:rPr lang="en-AU" sz="2000" dirty="0"/>
              <a:t>illumination levels</a:t>
            </a:r>
          </a:p>
          <a:p>
            <a:r>
              <a:rPr lang="en-AU" sz="2000" dirty="0"/>
              <a:t>transition of natural light over the day </a:t>
            </a:r>
          </a:p>
          <a:p>
            <a:r>
              <a:rPr lang="en-AU" sz="2000" dirty="0"/>
              <a:t>glare </a:t>
            </a:r>
          </a:p>
          <a:p>
            <a:r>
              <a:rPr lang="en-AU" sz="2000" dirty="0"/>
              <a:t>contrast </a:t>
            </a:r>
          </a:p>
          <a:p>
            <a:r>
              <a:rPr lang="en-AU" sz="2000" dirty="0" smtClean="0"/>
              <a:t>reflections</a:t>
            </a:r>
            <a:endParaRPr lang="en-AU" sz="2000" dirty="0"/>
          </a:p>
        </p:txBody>
      </p:sp>
      <p:pic>
        <p:nvPicPr>
          <p:cNvPr id="4" name="Recorded Sound">
            <a:hlinkClick r:id="" action="ppaction://media"/>
            <a:extLst>
              <a:ext uri="{FF2B5EF4-FFF2-40B4-BE49-F238E27FC236}">
                <a16:creationId xmlns="" xmlns:a16="http://schemas.microsoft.com/office/drawing/2014/main" id="{286F1F41-40BF-4E8E-86F9-0CC4273AA8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56637" y="6370637"/>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4</a:t>
            </a:fld>
            <a:endParaRPr lang="en-AU" dirty="0">
              <a:solidFill>
                <a:prstClr val="black">
                  <a:tint val="75000"/>
                </a:prstClr>
              </a:solidFill>
            </a:endParaRPr>
          </a:p>
        </p:txBody>
      </p:sp>
    </p:spTree>
    <p:extLst>
      <p:ext uri="{BB962C8B-B14F-4D97-AF65-F5344CB8AC3E}">
        <p14:creationId xmlns:p14="http://schemas.microsoft.com/office/powerpoint/2010/main" val="391233624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Air quality </a:t>
            </a:r>
          </a:p>
        </p:txBody>
      </p:sp>
      <p:sp>
        <p:nvSpPr>
          <p:cNvPr id="3" name="Content Placeholder 2"/>
          <p:cNvSpPr>
            <a:spLocks noGrp="1"/>
          </p:cNvSpPr>
          <p:nvPr>
            <p:ph idx="1"/>
          </p:nvPr>
        </p:nvSpPr>
        <p:spPr>
          <a:xfrm>
            <a:off x="457200" y="2924944"/>
            <a:ext cx="8229600" cy="4525963"/>
          </a:xfrm>
        </p:spPr>
        <p:txBody>
          <a:bodyPr/>
          <a:lstStyle/>
          <a:p>
            <a:pPr marL="0" indent="0">
              <a:buNone/>
            </a:pPr>
            <a:r>
              <a:rPr lang="en-AU" dirty="0"/>
              <a:t>Workplaces should be adequately </a:t>
            </a:r>
            <a:r>
              <a:rPr lang="en-AU" dirty="0" smtClean="0"/>
              <a:t>ventilated </a:t>
            </a:r>
            <a:endParaRPr lang="en-AU" dirty="0"/>
          </a:p>
          <a:p>
            <a:pPr marL="0" indent="0">
              <a:buNone/>
            </a:pPr>
            <a:endParaRPr lang="en-AU" dirty="0"/>
          </a:p>
          <a:p>
            <a:pPr marL="0" indent="0">
              <a:buNone/>
            </a:pPr>
            <a:r>
              <a:rPr lang="en-AU" dirty="0"/>
              <a:t>Fresh air should be drawn from outside</a:t>
            </a:r>
          </a:p>
        </p:txBody>
      </p:sp>
      <p:pic>
        <p:nvPicPr>
          <p:cNvPr id="4" name="Recorded Sound">
            <a:hlinkClick r:id="" action="ppaction://media"/>
            <a:extLst>
              <a:ext uri="{FF2B5EF4-FFF2-40B4-BE49-F238E27FC236}">
                <a16:creationId xmlns="" xmlns:a16="http://schemas.microsoft.com/office/drawing/2014/main" id="{978FE35B-626A-44B4-847F-9479833C25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8722" y="6453336"/>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5</a:t>
            </a:fld>
            <a:endParaRPr lang="en-AU" dirty="0">
              <a:solidFill>
                <a:prstClr val="black">
                  <a:tint val="75000"/>
                </a:prstClr>
              </a:solidFill>
            </a:endParaRPr>
          </a:p>
        </p:txBody>
      </p:sp>
    </p:spTree>
    <p:extLst>
      <p:ext uri="{BB962C8B-B14F-4D97-AF65-F5344CB8AC3E}">
        <p14:creationId xmlns:p14="http://schemas.microsoft.com/office/powerpoint/2010/main" val="36966684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99"/>
            <a:ext cx="8229600" cy="960437"/>
          </a:xfrm>
        </p:spPr>
        <p:txBody>
          <a:bodyPr/>
          <a:lstStyle/>
          <a:p>
            <a:pPr algn="ctr"/>
            <a:r>
              <a:rPr lang="en-AU" sz="3600" dirty="0"/>
              <a:t>Heat and cold</a:t>
            </a:r>
          </a:p>
        </p:txBody>
      </p:sp>
      <p:sp>
        <p:nvSpPr>
          <p:cNvPr id="3" name="Content Placeholder 2"/>
          <p:cNvSpPr>
            <a:spLocks noGrp="1"/>
          </p:cNvSpPr>
          <p:nvPr>
            <p:ph idx="1"/>
          </p:nvPr>
        </p:nvSpPr>
        <p:spPr>
          <a:xfrm>
            <a:off x="457200" y="2719461"/>
            <a:ext cx="8229600" cy="4525963"/>
          </a:xfrm>
        </p:spPr>
        <p:txBody>
          <a:bodyPr/>
          <a:lstStyle/>
          <a:p>
            <a:r>
              <a:rPr lang="en-AU" dirty="0"/>
              <a:t>Thermal comfort</a:t>
            </a:r>
          </a:p>
          <a:p>
            <a:r>
              <a:rPr lang="en-AU" dirty="0"/>
              <a:t>Hot environments</a:t>
            </a:r>
          </a:p>
          <a:p>
            <a:r>
              <a:rPr lang="en-AU" dirty="0"/>
              <a:t>Cold environments</a:t>
            </a:r>
          </a:p>
        </p:txBody>
      </p:sp>
      <p:pic>
        <p:nvPicPr>
          <p:cNvPr id="4" name="Recorded Sound">
            <a:hlinkClick r:id="" action="ppaction://media"/>
            <a:extLst>
              <a:ext uri="{FF2B5EF4-FFF2-40B4-BE49-F238E27FC236}">
                <a16:creationId xmlns="" xmlns:a16="http://schemas.microsoft.com/office/drawing/2014/main" id="{EC9BD02E-E73E-4AA2-8D3C-3732ECB366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370637"/>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6</a:t>
            </a:fld>
            <a:endParaRPr lang="en-AU" dirty="0">
              <a:solidFill>
                <a:prstClr val="black">
                  <a:tint val="75000"/>
                </a:prstClr>
              </a:solidFill>
            </a:endParaRPr>
          </a:p>
        </p:txBody>
      </p:sp>
    </p:spTree>
    <p:extLst>
      <p:ext uri="{BB962C8B-B14F-4D97-AF65-F5344CB8AC3E}">
        <p14:creationId xmlns:p14="http://schemas.microsoft.com/office/powerpoint/2010/main" val="212727452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Access to facilities</a:t>
            </a:r>
          </a:p>
        </p:txBody>
      </p:sp>
      <p:sp>
        <p:nvSpPr>
          <p:cNvPr id="3" name="Content Placeholder 2"/>
          <p:cNvSpPr>
            <a:spLocks noGrp="1"/>
          </p:cNvSpPr>
          <p:nvPr>
            <p:ph idx="1"/>
          </p:nvPr>
        </p:nvSpPr>
        <p:spPr>
          <a:xfrm>
            <a:off x="457200" y="2935485"/>
            <a:ext cx="8229600" cy="4525963"/>
          </a:xfrm>
        </p:spPr>
        <p:txBody>
          <a:bodyPr/>
          <a:lstStyle/>
          <a:p>
            <a:pPr marL="0" indent="0">
              <a:buNone/>
            </a:pPr>
            <a:r>
              <a:rPr lang="en-AU" dirty="0"/>
              <a:t>Workers, including those who have particular needs or disabilities, must have access to the facilities. </a:t>
            </a:r>
          </a:p>
        </p:txBody>
      </p:sp>
      <p:pic>
        <p:nvPicPr>
          <p:cNvPr id="4" name="Recorded Sound">
            <a:hlinkClick r:id="" action="ppaction://media"/>
            <a:extLst>
              <a:ext uri="{FF2B5EF4-FFF2-40B4-BE49-F238E27FC236}">
                <a16:creationId xmlns="" xmlns:a16="http://schemas.microsoft.com/office/drawing/2014/main" id="{3F36583A-3AC6-4995-81F2-189056A497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2964" y="6401963"/>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7</a:t>
            </a:fld>
            <a:endParaRPr lang="en-AU" dirty="0">
              <a:solidFill>
                <a:prstClr val="black">
                  <a:tint val="75000"/>
                </a:prstClr>
              </a:solidFill>
            </a:endParaRPr>
          </a:p>
        </p:txBody>
      </p:sp>
    </p:spTree>
    <p:extLst>
      <p:ext uri="{BB962C8B-B14F-4D97-AF65-F5344CB8AC3E}">
        <p14:creationId xmlns:p14="http://schemas.microsoft.com/office/powerpoint/2010/main" val="165857796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HS%20Presentation%20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xmlns="" name="WHS%20Presentation%20Theme" id="{3992C505-1126-4105-A92B-4990D575A495}" vid="{02C66BC3-1276-40CF-A8AA-D9AC6C9B6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On-screen Show (4:3)</PresentationFormat>
  <Paragraphs>52</Paragraphs>
  <Slides>7</Slides>
  <Notes>3</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WHS%20Presentation%20Theme</vt:lpstr>
      <vt:lpstr>Work areas</vt:lpstr>
      <vt:lpstr>Floors and other surfaces</vt:lpstr>
      <vt:lpstr>Workstations</vt:lpstr>
      <vt:lpstr>Lighting</vt:lpstr>
      <vt:lpstr>Air quality </vt:lpstr>
      <vt:lpstr>Heat and cold</vt:lpstr>
      <vt:lpstr>Access to facilities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areas</dc:title>
  <dc:creator>Robin Winning</dc:creator>
  <cp:lastModifiedBy>Robin Winning</cp:lastModifiedBy>
  <cp:revision>1</cp:revision>
  <dcterms:created xsi:type="dcterms:W3CDTF">2019-12-04T22:20:31Z</dcterms:created>
  <dcterms:modified xsi:type="dcterms:W3CDTF">2019-12-04T22:21:09Z</dcterms:modified>
</cp:coreProperties>
</file>