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>
        <p:scale>
          <a:sx n="83" d="100"/>
          <a:sy n="83" d="100"/>
        </p:scale>
        <p:origin x="-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F1F00-6466-4A51-82DF-ECCD2AB98B0D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AU"/>
        </a:p>
      </dgm:t>
    </dgm:pt>
    <dgm:pt modelId="{2BE5C123-D40E-45F8-A8E1-85715A8A259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>
              <a:solidFill>
                <a:schemeClr val="tx1"/>
              </a:solidFill>
            </a:rPr>
            <a:t>the names, positions and health and safety responsibilities of all persons at the workplace whose </a:t>
          </a:r>
          <a:r>
            <a:rPr lang="en-AU" sz="1400" dirty="0" smtClean="0">
              <a:solidFill>
                <a:schemeClr val="tx1"/>
              </a:solidFill>
            </a:rPr>
            <a:t>positions </a:t>
          </a:r>
          <a:r>
            <a:rPr lang="en-AU" sz="1400" dirty="0">
              <a:solidFill>
                <a:schemeClr val="tx1"/>
              </a:solidFill>
            </a:rPr>
            <a:t>or roles involve specific health and safety responsibilities in connection with the project;</a:t>
          </a:r>
        </a:p>
      </dgm:t>
    </dgm:pt>
    <dgm:pt modelId="{6D14BE6D-DFBB-4E28-B55B-71EA95FAB172}" type="parTrans" cxnId="{5CBE94BE-D494-455C-A68A-B163C4867054}">
      <dgm:prSet/>
      <dgm:spPr/>
      <dgm:t>
        <a:bodyPr/>
        <a:lstStyle/>
        <a:p>
          <a:endParaRPr lang="en-AU"/>
        </a:p>
      </dgm:t>
    </dgm:pt>
    <dgm:pt modelId="{4A40D92A-B404-4E19-B841-743E7D8CD7A3}" type="sibTrans" cxnId="{5CBE94BE-D494-455C-A68A-B163C4867054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en-AU" dirty="0"/>
        </a:p>
      </dgm:t>
    </dgm:pt>
    <dgm:pt modelId="{02F6FF26-C870-4511-A046-A1B138C18FD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>
              <a:solidFill>
                <a:schemeClr val="tx1"/>
              </a:solidFill>
            </a:rPr>
            <a:t>the arrangements in place, between any persons conducting a business or undertaking at </a:t>
          </a:r>
          <a:r>
            <a:rPr lang="en-AU" sz="1400" dirty="0" smtClean="0">
              <a:solidFill>
                <a:schemeClr val="tx1"/>
              </a:solidFill>
            </a:rPr>
            <a:t>the workplace </a:t>
          </a:r>
          <a:r>
            <a:rPr lang="en-AU" sz="1400" dirty="0">
              <a:solidFill>
                <a:schemeClr val="tx1"/>
              </a:solidFill>
            </a:rPr>
            <a:t>where the construction project is being undertaken, for consultation, cooperation and the coordination of activities in relation to compliance with their duties under the Act and this Regulation;</a:t>
          </a:r>
        </a:p>
      </dgm:t>
    </dgm:pt>
    <dgm:pt modelId="{F11DC0C4-73AE-4379-A267-829774BFB842}" type="parTrans" cxnId="{70893B43-D06C-442A-B827-1F987FB1B185}">
      <dgm:prSet/>
      <dgm:spPr/>
      <dgm:t>
        <a:bodyPr/>
        <a:lstStyle/>
        <a:p>
          <a:endParaRPr lang="en-AU"/>
        </a:p>
      </dgm:t>
    </dgm:pt>
    <dgm:pt modelId="{B5E69221-235F-49C4-8C44-8D748D6981C5}" type="sibTrans" cxnId="{70893B43-D06C-442A-B827-1F987FB1B185}">
      <dgm:prSet/>
      <dgm:spPr>
        <a:solidFill>
          <a:schemeClr val="accent3">
            <a:lumMod val="75000"/>
            <a:alpha val="76667"/>
          </a:schemeClr>
        </a:solidFill>
      </dgm:spPr>
      <dgm:t>
        <a:bodyPr/>
        <a:lstStyle/>
        <a:p>
          <a:endParaRPr lang="en-AU" dirty="0"/>
        </a:p>
      </dgm:t>
    </dgm:pt>
    <dgm:pt modelId="{DCED62CF-2143-4230-99AE-AA9B2D9B4D5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>
              <a:solidFill>
                <a:schemeClr val="tx1"/>
              </a:solidFill>
            </a:rPr>
            <a:t>the arrangements in place for managing any work health and safety incidents that occur;</a:t>
          </a:r>
        </a:p>
      </dgm:t>
    </dgm:pt>
    <dgm:pt modelId="{6AA27CCF-6185-44A2-9B57-6119A748F23E}" type="parTrans" cxnId="{05391A01-1C68-4139-9C4B-8C38A761EC38}">
      <dgm:prSet/>
      <dgm:spPr/>
      <dgm:t>
        <a:bodyPr/>
        <a:lstStyle/>
        <a:p>
          <a:endParaRPr lang="en-AU"/>
        </a:p>
      </dgm:t>
    </dgm:pt>
    <dgm:pt modelId="{F6A942D5-25E4-4D16-A42E-D37F70AF0E66}" type="sibTrans" cxnId="{05391A01-1C68-4139-9C4B-8C38A761EC38}">
      <dgm:prSet/>
      <dgm:spPr>
        <a:solidFill>
          <a:schemeClr val="accent3">
            <a:lumMod val="75000"/>
            <a:alpha val="63333"/>
          </a:schemeClr>
        </a:solidFill>
      </dgm:spPr>
      <dgm:t>
        <a:bodyPr/>
        <a:lstStyle/>
        <a:p>
          <a:endParaRPr lang="en-AU" dirty="0"/>
        </a:p>
      </dgm:t>
    </dgm:pt>
    <dgm:pt modelId="{56A0692A-ADB9-49AC-AE50-4388F629AA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>
              <a:solidFill>
                <a:schemeClr val="tx1"/>
              </a:solidFill>
            </a:rPr>
            <a:t>the arrangements for the collection and any assessment, monitoring and review of safe work method statements at the workplace.</a:t>
          </a:r>
        </a:p>
      </dgm:t>
    </dgm:pt>
    <dgm:pt modelId="{588DE792-0C84-49A5-A576-6286D65E5377}" type="parTrans" cxnId="{B4222887-4A61-465C-A9FE-314F5B3DC997}">
      <dgm:prSet/>
      <dgm:spPr/>
      <dgm:t>
        <a:bodyPr/>
        <a:lstStyle/>
        <a:p>
          <a:endParaRPr lang="en-AU"/>
        </a:p>
      </dgm:t>
    </dgm:pt>
    <dgm:pt modelId="{165A7DFF-696E-4628-B143-99A2F9589F47}" type="sibTrans" cxnId="{B4222887-4A61-465C-A9FE-314F5B3DC997}">
      <dgm:prSet/>
      <dgm:spPr/>
      <dgm:t>
        <a:bodyPr/>
        <a:lstStyle/>
        <a:p>
          <a:endParaRPr lang="en-AU"/>
        </a:p>
      </dgm:t>
    </dgm:pt>
    <dgm:pt modelId="{053529C6-A3E5-4EC7-B7C1-30EF9ED8F0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>
              <a:solidFill>
                <a:schemeClr val="tx1"/>
              </a:solidFill>
            </a:rPr>
            <a:t>any site-specific health and safety rules, and the arrangements for ensuring that all persons at the workplace are informed of these rules;</a:t>
          </a:r>
        </a:p>
      </dgm:t>
    </dgm:pt>
    <dgm:pt modelId="{401DD22C-1CB4-4DBE-BF2A-9C267DBAABDA}" type="parTrans" cxnId="{21D7F847-A6AE-4301-A469-EEBB3FF9CCA3}">
      <dgm:prSet/>
      <dgm:spPr/>
      <dgm:t>
        <a:bodyPr/>
        <a:lstStyle/>
        <a:p>
          <a:endParaRPr lang="en-AU"/>
        </a:p>
      </dgm:t>
    </dgm:pt>
    <dgm:pt modelId="{C8E8ADC2-600B-4DDB-9DAA-9D8CFE302A03}" type="sibTrans" cxnId="{21D7F847-A6AE-4301-A469-EEBB3FF9CCA3}">
      <dgm:prSet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endParaRPr lang="en-AU" dirty="0"/>
        </a:p>
      </dgm:t>
    </dgm:pt>
    <dgm:pt modelId="{AB576C0F-7836-461C-9433-B53835A468B4}" type="pres">
      <dgm:prSet presAssocID="{E87F1F00-6466-4A51-82DF-ECCD2AB98B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C9E97E9-5659-4CBD-BD29-375B73B4B86D}" type="pres">
      <dgm:prSet presAssocID="{E87F1F00-6466-4A51-82DF-ECCD2AB98B0D}" presName="dummyMaxCanvas" presStyleCnt="0">
        <dgm:presLayoutVars/>
      </dgm:prSet>
      <dgm:spPr/>
    </dgm:pt>
    <dgm:pt modelId="{BB5E5B0E-DC51-42FB-9FDD-83A76B18616F}" type="pres">
      <dgm:prSet presAssocID="{E87F1F00-6466-4A51-82DF-ECCD2AB98B0D}" presName="FiveNodes_1" presStyleLbl="node1" presStyleIdx="0" presStyleCnt="5" custScaleX="109373" custScaleY="71174" custLinFactNeighborX="3504" custLinFactNeighborY="-1441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73A7B45-4CBA-4A7E-BC71-2C25F2AD3C72}" type="pres">
      <dgm:prSet presAssocID="{E87F1F00-6466-4A51-82DF-ECCD2AB98B0D}" presName="FiveNodes_2" presStyleLbl="node1" presStyleIdx="1" presStyleCnt="5" custScaleX="106956" custScaleY="77582" custLinFactNeighborX="-146" custLinFactNeighborY="-2718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922C65-FD5F-4C8A-8251-CB076F9DF93B}" type="pres">
      <dgm:prSet presAssocID="{E87F1F00-6466-4A51-82DF-ECCD2AB98B0D}" presName="FiveNodes_3" presStyleLbl="node1" presStyleIdx="2" presStyleCnt="5" custScaleX="106956" custScaleY="77582" custLinFactNeighborX="-146" custLinFactNeighborY="-4006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067986-B89B-4968-9F1F-7D17F1AC84B2}" type="pres">
      <dgm:prSet presAssocID="{E87F1F00-6466-4A51-82DF-ECCD2AB98B0D}" presName="FiveNodes_4" presStyleLbl="node1" presStyleIdx="3" presStyleCnt="5" custScaleX="109373" custScaleY="77582" custLinFactNeighborX="-146" custLinFactNeighborY="-4722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02ECDE-7F7D-4663-A2AF-63FB98F46B62}" type="pres">
      <dgm:prSet presAssocID="{E87F1F00-6466-4A51-82DF-ECCD2AB98B0D}" presName="FiveNodes_5" presStyleLbl="node1" presStyleIdx="4" presStyleCnt="5" custScaleX="106956" custScaleY="71174" custLinFactNeighborX="-2628" custLinFactNeighborY="-586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7624C0-5F1F-4E7D-AAF5-5A4FC1076386}" type="pres">
      <dgm:prSet presAssocID="{E87F1F00-6466-4A51-82DF-ECCD2AB98B0D}" presName="FiveConn_1-2" presStyleLbl="fgAccFollowNode1" presStyleIdx="0" presStyleCnt="4" custLinFactNeighborX="6606" custLinFactNeighborY="-154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FE933F9-2909-44B6-9699-760BB6DB9E7C}" type="pres">
      <dgm:prSet presAssocID="{E87F1F00-6466-4A51-82DF-ECCD2AB98B0D}" presName="FiveConn_2-3" presStyleLbl="fgAccFollowNode1" presStyleIdx="1" presStyleCnt="4" custLinFactNeighborX="-8808" custLinFactNeighborY="-3303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0742E1-1668-4F4D-89B9-A5114B72FF2F}" type="pres">
      <dgm:prSet presAssocID="{E87F1F00-6466-4A51-82DF-ECCD2AB98B0D}" presName="FiveConn_3-4" presStyleLbl="fgAccFollowNode1" presStyleIdx="2" presStyleCnt="4" custLinFactNeighborX="-8808" custLinFactNeighborY="-528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A7FFC9-89FD-45A7-9068-DF1A2BA737E0}" type="pres">
      <dgm:prSet presAssocID="{E87F1F00-6466-4A51-82DF-ECCD2AB98B0D}" presName="FiveConn_4-5" presStyleLbl="fgAccFollowNode1" presStyleIdx="3" presStyleCnt="4" custLinFactNeighborX="-8808" custLinFactNeighborY="-660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6F16B72-959F-4945-9437-589C8BC06B23}" type="pres">
      <dgm:prSet presAssocID="{E87F1F00-6466-4A51-82DF-ECCD2AB98B0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687D39-CDDE-4D10-8C2F-FE6FEF4D611E}" type="pres">
      <dgm:prSet presAssocID="{E87F1F00-6466-4A51-82DF-ECCD2AB98B0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6E2EB42-6D0C-42B7-9131-8DC569190DA3}" type="pres">
      <dgm:prSet presAssocID="{E87F1F00-6466-4A51-82DF-ECCD2AB98B0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5F0B2B-63FC-44DB-A5AA-7EF5E4933573}" type="pres">
      <dgm:prSet presAssocID="{E87F1F00-6466-4A51-82DF-ECCD2AB98B0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0934000-093E-4F92-9277-7A83AD1C22AC}" type="pres">
      <dgm:prSet presAssocID="{E87F1F00-6466-4A51-82DF-ECCD2AB98B0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814245E-284A-4323-A160-B02A0166C63D}" type="presOf" srcId="{053529C6-A3E5-4EC7-B7C1-30EF9ED8F0B2}" destId="{6D067986-B89B-4968-9F1F-7D17F1AC84B2}" srcOrd="0" destOrd="0" presId="urn:microsoft.com/office/officeart/2005/8/layout/vProcess5"/>
    <dgm:cxn modelId="{5CBE94BE-D494-455C-A68A-B163C4867054}" srcId="{E87F1F00-6466-4A51-82DF-ECCD2AB98B0D}" destId="{2BE5C123-D40E-45F8-A8E1-85715A8A2597}" srcOrd="0" destOrd="0" parTransId="{6D14BE6D-DFBB-4E28-B55B-71EA95FAB172}" sibTransId="{4A40D92A-B404-4E19-B841-743E7D8CD7A3}"/>
    <dgm:cxn modelId="{0A4749F9-CBF9-464D-87CB-7E49737EB259}" type="presOf" srcId="{02F6FF26-C870-4511-A046-A1B138C18FD7}" destId="{373A7B45-4CBA-4A7E-BC71-2C25F2AD3C72}" srcOrd="0" destOrd="0" presId="urn:microsoft.com/office/officeart/2005/8/layout/vProcess5"/>
    <dgm:cxn modelId="{45D5F1BC-F601-4E9D-B1FD-2444C825D9A6}" type="presOf" srcId="{56A0692A-ADB9-49AC-AE50-4388F629AA9C}" destId="{00934000-093E-4F92-9277-7A83AD1C22AC}" srcOrd="1" destOrd="0" presId="urn:microsoft.com/office/officeart/2005/8/layout/vProcess5"/>
    <dgm:cxn modelId="{05391A01-1C68-4139-9C4B-8C38A761EC38}" srcId="{E87F1F00-6466-4A51-82DF-ECCD2AB98B0D}" destId="{DCED62CF-2143-4230-99AE-AA9B2D9B4D5E}" srcOrd="2" destOrd="0" parTransId="{6AA27CCF-6185-44A2-9B57-6119A748F23E}" sibTransId="{F6A942D5-25E4-4D16-A42E-D37F70AF0E66}"/>
    <dgm:cxn modelId="{005F9812-24D2-4D00-91A4-9F336685D164}" type="presOf" srcId="{E87F1F00-6466-4A51-82DF-ECCD2AB98B0D}" destId="{AB576C0F-7836-461C-9433-B53835A468B4}" srcOrd="0" destOrd="0" presId="urn:microsoft.com/office/officeart/2005/8/layout/vProcess5"/>
    <dgm:cxn modelId="{D5EDE5EC-0B5D-4E52-93E4-19FDD9955D0A}" type="presOf" srcId="{4A40D92A-B404-4E19-B841-743E7D8CD7A3}" destId="{FE7624C0-5F1F-4E7D-AAF5-5A4FC1076386}" srcOrd="0" destOrd="0" presId="urn:microsoft.com/office/officeart/2005/8/layout/vProcess5"/>
    <dgm:cxn modelId="{39C01C11-B4A3-4D93-A2FF-BF876B301826}" type="presOf" srcId="{053529C6-A3E5-4EC7-B7C1-30EF9ED8F0B2}" destId="{F75F0B2B-63FC-44DB-A5AA-7EF5E4933573}" srcOrd="1" destOrd="0" presId="urn:microsoft.com/office/officeart/2005/8/layout/vProcess5"/>
    <dgm:cxn modelId="{D075D65F-5DBA-41F4-A219-5CA3FA97AB7B}" type="presOf" srcId="{DCED62CF-2143-4230-99AE-AA9B2D9B4D5E}" destId="{D4922C65-FD5F-4C8A-8251-CB076F9DF93B}" srcOrd="0" destOrd="0" presId="urn:microsoft.com/office/officeart/2005/8/layout/vProcess5"/>
    <dgm:cxn modelId="{0BE0F52D-4094-4D16-9BB0-F61305DDA9C6}" type="presOf" srcId="{DCED62CF-2143-4230-99AE-AA9B2D9B4D5E}" destId="{26E2EB42-6D0C-42B7-9131-8DC569190DA3}" srcOrd="1" destOrd="0" presId="urn:microsoft.com/office/officeart/2005/8/layout/vProcess5"/>
    <dgm:cxn modelId="{DFDC5A73-78F6-4787-86BD-94C9697EB4E8}" type="presOf" srcId="{F6A942D5-25E4-4D16-A42E-D37F70AF0E66}" destId="{470742E1-1668-4F4D-89B9-A5114B72FF2F}" srcOrd="0" destOrd="0" presId="urn:microsoft.com/office/officeart/2005/8/layout/vProcess5"/>
    <dgm:cxn modelId="{62B19535-1353-41A0-84C1-0D69D429A6C3}" type="presOf" srcId="{C8E8ADC2-600B-4DDB-9DAA-9D8CFE302A03}" destId="{D6A7FFC9-89FD-45A7-9068-DF1A2BA737E0}" srcOrd="0" destOrd="0" presId="urn:microsoft.com/office/officeart/2005/8/layout/vProcess5"/>
    <dgm:cxn modelId="{B8E4BE95-F52D-47A9-8EAD-305A49D27797}" type="presOf" srcId="{02F6FF26-C870-4511-A046-A1B138C18FD7}" destId="{59687D39-CDDE-4D10-8C2F-FE6FEF4D611E}" srcOrd="1" destOrd="0" presId="urn:microsoft.com/office/officeart/2005/8/layout/vProcess5"/>
    <dgm:cxn modelId="{8ADDF8E6-DDE7-42E5-B6CD-8A60785F7FD4}" type="presOf" srcId="{2BE5C123-D40E-45F8-A8E1-85715A8A2597}" destId="{96F16B72-959F-4945-9437-589C8BC06B23}" srcOrd="1" destOrd="0" presId="urn:microsoft.com/office/officeart/2005/8/layout/vProcess5"/>
    <dgm:cxn modelId="{70893B43-D06C-442A-B827-1F987FB1B185}" srcId="{E87F1F00-6466-4A51-82DF-ECCD2AB98B0D}" destId="{02F6FF26-C870-4511-A046-A1B138C18FD7}" srcOrd="1" destOrd="0" parTransId="{F11DC0C4-73AE-4379-A267-829774BFB842}" sibTransId="{B5E69221-235F-49C4-8C44-8D748D6981C5}"/>
    <dgm:cxn modelId="{9C42E86A-5577-44F2-985C-87E63D0B631E}" type="presOf" srcId="{56A0692A-ADB9-49AC-AE50-4388F629AA9C}" destId="{1B02ECDE-7F7D-4663-A2AF-63FB98F46B62}" srcOrd="0" destOrd="0" presId="urn:microsoft.com/office/officeart/2005/8/layout/vProcess5"/>
    <dgm:cxn modelId="{9A3D5FE1-ECED-41A9-9787-F5C7164CE19D}" type="presOf" srcId="{2BE5C123-D40E-45F8-A8E1-85715A8A2597}" destId="{BB5E5B0E-DC51-42FB-9FDD-83A76B18616F}" srcOrd="0" destOrd="0" presId="urn:microsoft.com/office/officeart/2005/8/layout/vProcess5"/>
    <dgm:cxn modelId="{8ECE7BA8-06F3-4155-A3BB-5FC1FCA31424}" type="presOf" srcId="{B5E69221-235F-49C4-8C44-8D748D6981C5}" destId="{5FE933F9-2909-44B6-9699-760BB6DB9E7C}" srcOrd="0" destOrd="0" presId="urn:microsoft.com/office/officeart/2005/8/layout/vProcess5"/>
    <dgm:cxn modelId="{B4222887-4A61-465C-A9FE-314F5B3DC997}" srcId="{E87F1F00-6466-4A51-82DF-ECCD2AB98B0D}" destId="{56A0692A-ADB9-49AC-AE50-4388F629AA9C}" srcOrd="4" destOrd="0" parTransId="{588DE792-0C84-49A5-A576-6286D65E5377}" sibTransId="{165A7DFF-696E-4628-B143-99A2F9589F47}"/>
    <dgm:cxn modelId="{21D7F847-A6AE-4301-A469-EEBB3FF9CCA3}" srcId="{E87F1F00-6466-4A51-82DF-ECCD2AB98B0D}" destId="{053529C6-A3E5-4EC7-B7C1-30EF9ED8F0B2}" srcOrd="3" destOrd="0" parTransId="{401DD22C-1CB4-4DBE-BF2A-9C267DBAABDA}" sibTransId="{C8E8ADC2-600B-4DDB-9DAA-9D8CFE302A03}"/>
    <dgm:cxn modelId="{A9F0F66A-938A-4C79-AFB6-BA6115CA47AB}" type="presParOf" srcId="{AB576C0F-7836-461C-9433-B53835A468B4}" destId="{CC9E97E9-5659-4CBD-BD29-375B73B4B86D}" srcOrd="0" destOrd="0" presId="urn:microsoft.com/office/officeart/2005/8/layout/vProcess5"/>
    <dgm:cxn modelId="{B43D36E1-CA50-4999-8A81-6BAF29C85694}" type="presParOf" srcId="{AB576C0F-7836-461C-9433-B53835A468B4}" destId="{BB5E5B0E-DC51-42FB-9FDD-83A76B18616F}" srcOrd="1" destOrd="0" presId="urn:microsoft.com/office/officeart/2005/8/layout/vProcess5"/>
    <dgm:cxn modelId="{4896E15C-FBDD-4251-B72B-063518713A56}" type="presParOf" srcId="{AB576C0F-7836-461C-9433-B53835A468B4}" destId="{373A7B45-4CBA-4A7E-BC71-2C25F2AD3C72}" srcOrd="2" destOrd="0" presId="urn:microsoft.com/office/officeart/2005/8/layout/vProcess5"/>
    <dgm:cxn modelId="{59FD9D13-F040-4DEC-8311-6534B8900C09}" type="presParOf" srcId="{AB576C0F-7836-461C-9433-B53835A468B4}" destId="{D4922C65-FD5F-4C8A-8251-CB076F9DF93B}" srcOrd="3" destOrd="0" presId="urn:microsoft.com/office/officeart/2005/8/layout/vProcess5"/>
    <dgm:cxn modelId="{342F5BAF-EB64-4200-A9D5-5966032BD078}" type="presParOf" srcId="{AB576C0F-7836-461C-9433-B53835A468B4}" destId="{6D067986-B89B-4968-9F1F-7D17F1AC84B2}" srcOrd="4" destOrd="0" presId="urn:microsoft.com/office/officeart/2005/8/layout/vProcess5"/>
    <dgm:cxn modelId="{ECD3C0C0-496E-454C-AB4E-992C1B965157}" type="presParOf" srcId="{AB576C0F-7836-461C-9433-B53835A468B4}" destId="{1B02ECDE-7F7D-4663-A2AF-63FB98F46B62}" srcOrd="5" destOrd="0" presId="urn:microsoft.com/office/officeart/2005/8/layout/vProcess5"/>
    <dgm:cxn modelId="{C5EB0472-16FD-4870-B462-5A1955F16770}" type="presParOf" srcId="{AB576C0F-7836-461C-9433-B53835A468B4}" destId="{FE7624C0-5F1F-4E7D-AAF5-5A4FC1076386}" srcOrd="6" destOrd="0" presId="urn:microsoft.com/office/officeart/2005/8/layout/vProcess5"/>
    <dgm:cxn modelId="{6982D59E-885A-4996-BDFD-02C74E7B2D1D}" type="presParOf" srcId="{AB576C0F-7836-461C-9433-B53835A468B4}" destId="{5FE933F9-2909-44B6-9699-760BB6DB9E7C}" srcOrd="7" destOrd="0" presId="urn:microsoft.com/office/officeart/2005/8/layout/vProcess5"/>
    <dgm:cxn modelId="{17E4CC64-FEAB-49CB-8C29-CE741213F3C7}" type="presParOf" srcId="{AB576C0F-7836-461C-9433-B53835A468B4}" destId="{470742E1-1668-4F4D-89B9-A5114B72FF2F}" srcOrd="8" destOrd="0" presId="urn:microsoft.com/office/officeart/2005/8/layout/vProcess5"/>
    <dgm:cxn modelId="{05975FF9-83C0-4CDE-A7A3-FA34C897C893}" type="presParOf" srcId="{AB576C0F-7836-461C-9433-B53835A468B4}" destId="{D6A7FFC9-89FD-45A7-9068-DF1A2BA737E0}" srcOrd="9" destOrd="0" presId="urn:microsoft.com/office/officeart/2005/8/layout/vProcess5"/>
    <dgm:cxn modelId="{691FC1E3-DF63-4F87-A0C3-74C5D12E5517}" type="presParOf" srcId="{AB576C0F-7836-461C-9433-B53835A468B4}" destId="{96F16B72-959F-4945-9437-589C8BC06B23}" srcOrd="10" destOrd="0" presId="urn:microsoft.com/office/officeart/2005/8/layout/vProcess5"/>
    <dgm:cxn modelId="{A190A466-7943-43B0-B918-B1F488BCD9C3}" type="presParOf" srcId="{AB576C0F-7836-461C-9433-B53835A468B4}" destId="{59687D39-CDDE-4D10-8C2F-FE6FEF4D611E}" srcOrd="11" destOrd="0" presId="urn:microsoft.com/office/officeart/2005/8/layout/vProcess5"/>
    <dgm:cxn modelId="{9E9DF98E-10BD-441A-AD5A-44E1ECB8EAF6}" type="presParOf" srcId="{AB576C0F-7836-461C-9433-B53835A468B4}" destId="{26E2EB42-6D0C-42B7-9131-8DC569190DA3}" srcOrd="12" destOrd="0" presId="urn:microsoft.com/office/officeart/2005/8/layout/vProcess5"/>
    <dgm:cxn modelId="{7939CE4D-AA94-4A0B-955A-C7EF917B1E2C}" type="presParOf" srcId="{AB576C0F-7836-461C-9433-B53835A468B4}" destId="{F75F0B2B-63FC-44DB-A5AA-7EF5E4933573}" srcOrd="13" destOrd="0" presId="urn:microsoft.com/office/officeart/2005/8/layout/vProcess5"/>
    <dgm:cxn modelId="{7009476D-E48E-42D0-B6FE-0E11032E582A}" type="presParOf" srcId="{AB576C0F-7836-461C-9433-B53835A468B4}" destId="{00934000-093E-4F92-9277-7A83AD1C22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E5B0E-DC51-42FB-9FDD-83A76B18616F}">
      <dsp:nvSpPr>
        <dsp:cNvPr id="0" name=""/>
        <dsp:cNvSpPr/>
      </dsp:nvSpPr>
      <dsp:spPr>
        <a:xfrm>
          <a:off x="-48856" y="0"/>
          <a:ext cx="9240986" cy="61444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tx1"/>
              </a:solidFill>
            </a:rPr>
            <a:t>the names, positions and health and safety responsibilities of all persons at the workplace whose </a:t>
          </a:r>
          <a:r>
            <a:rPr lang="en-AU" sz="1400" kern="1200" dirty="0" smtClean="0">
              <a:solidFill>
                <a:schemeClr val="tx1"/>
              </a:solidFill>
            </a:rPr>
            <a:t>positions </a:t>
          </a:r>
          <a:r>
            <a:rPr lang="en-AU" sz="1400" kern="1200" dirty="0">
              <a:solidFill>
                <a:schemeClr val="tx1"/>
              </a:solidFill>
            </a:rPr>
            <a:t>or roles involve specific health and safety responsibilities in connection with the project;</a:t>
          </a:r>
        </a:p>
      </dsp:txBody>
      <dsp:txXfrm>
        <a:off x="-30859" y="17997"/>
        <a:ext cx="8130941" cy="578453"/>
      </dsp:txXfrm>
    </dsp:sp>
    <dsp:sp modelId="{373A7B45-4CBA-4A7E-BC71-2C25F2AD3C72}">
      <dsp:nvSpPr>
        <dsp:cNvPr id="0" name=""/>
        <dsp:cNvSpPr/>
      </dsp:nvSpPr>
      <dsp:spPr>
        <a:xfrm>
          <a:off x="375795" y="845250"/>
          <a:ext cx="9036772" cy="66976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tx1"/>
              </a:solidFill>
            </a:rPr>
            <a:t>the arrangements in place, between any persons conducting a business or undertaking at </a:t>
          </a:r>
          <a:r>
            <a:rPr lang="en-AU" sz="1400" kern="1200" dirty="0" smtClean="0">
              <a:solidFill>
                <a:schemeClr val="tx1"/>
              </a:solidFill>
            </a:rPr>
            <a:t>the workplace </a:t>
          </a:r>
          <a:r>
            <a:rPr lang="en-AU" sz="1400" kern="1200" dirty="0">
              <a:solidFill>
                <a:schemeClr val="tx1"/>
              </a:solidFill>
            </a:rPr>
            <a:t>where the construction project is being undertaken, for consultation, cooperation and the coordination of activities in relation to compliance with their duties under the Act and this Regulation;</a:t>
          </a:r>
        </a:p>
      </dsp:txBody>
      <dsp:txXfrm>
        <a:off x="395412" y="864867"/>
        <a:ext cx="7722534" cy="630533"/>
      </dsp:txXfrm>
    </dsp:sp>
    <dsp:sp modelId="{D4922C65-FD5F-4C8A-8251-CB076F9DF93B}">
      <dsp:nvSpPr>
        <dsp:cNvPr id="0" name=""/>
        <dsp:cNvSpPr/>
      </dsp:nvSpPr>
      <dsp:spPr>
        <a:xfrm>
          <a:off x="1006731" y="1717271"/>
          <a:ext cx="9036772" cy="66976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tx1"/>
              </a:solidFill>
            </a:rPr>
            <a:t>the arrangements in place for managing any work health and safety incidents that occur;</a:t>
          </a:r>
        </a:p>
      </dsp:txBody>
      <dsp:txXfrm>
        <a:off x="1026348" y="1736888"/>
        <a:ext cx="7722534" cy="630533"/>
      </dsp:txXfrm>
    </dsp:sp>
    <dsp:sp modelId="{6D067986-B89B-4968-9F1F-7D17F1AC84B2}">
      <dsp:nvSpPr>
        <dsp:cNvPr id="0" name=""/>
        <dsp:cNvSpPr/>
      </dsp:nvSpPr>
      <dsp:spPr>
        <a:xfrm>
          <a:off x="1535560" y="2638707"/>
          <a:ext cx="9240986" cy="66976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tx1"/>
              </a:solidFill>
            </a:rPr>
            <a:t>any site-specific health and safety rules, and the arrangements for ensuring that all persons at the workplace are informed of these rules;</a:t>
          </a:r>
        </a:p>
      </dsp:txBody>
      <dsp:txXfrm>
        <a:off x="1555177" y="2658324"/>
        <a:ext cx="7897935" cy="630533"/>
      </dsp:txXfrm>
    </dsp:sp>
    <dsp:sp modelId="{1B02ECDE-7F7D-4663-A2AF-63FB98F46B62}">
      <dsp:nvSpPr>
        <dsp:cNvPr id="0" name=""/>
        <dsp:cNvSpPr/>
      </dsp:nvSpPr>
      <dsp:spPr>
        <a:xfrm>
          <a:off x="2058898" y="3550742"/>
          <a:ext cx="9036772" cy="61444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tx1"/>
              </a:solidFill>
            </a:rPr>
            <a:t>the arrangements for the collection and any assessment, monitoring and review of safe work method statements at the workplace.</a:t>
          </a:r>
        </a:p>
      </dsp:txBody>
      <dsp:txXfrm>
        <a:off x="2076895" y="3568739"/>
        <a:ext cx="7725774" cy="578453"/>
      </dsp:txXfrm>
    </dsp:sp>
    <dsp:sp modelId="{FE7624C0-5F1F-4E7D-AAF5-5A4FC1076386}">
      <dsp:nvSpPr>
        <dsp:cNvPr id="0" name=""/>
        <dsp:cNvSpPr/>
      </dsp:nvSpPr>
      <dsp:spPr>
        <a:xfrm>
          <a:off x="7976032" y="544195"/>
          <a:ext cx="561146" cy="5611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600" kern="1200" dirty="0"/>
        </a:p>
      </dsp:txBody>
      <dsp:txXfrm>
        <a:off x="8102290" y="544195"/>
        <a:ext cx="308630" cy="422262"/>
      </dsp:txXfrm>
    </dsp:sp>
    <dsp:sp modelId="{5FE933F9-2909-44B6-9699-760BB6DB9E7C}">
      <dsp:nvSpPr>
        <dsp:cNvPr id="0" name=""/>
        <dsp:cNvSpPr/>
      </dsp:nvSpPr>
      <dsp:spPr>
        <a:xfrm>
          <a:off x="8520472" y="1428549"/>
          <a:ext cx="561146" cy="5611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76667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600" kern="1200" dirty="0"/>
        </a:p>
      </dsp:txBody>
      <dsp:txXfrm>
        <a:off x="8646730" y="1428549"/>
        <a:ext cx="308630" cy="422262"/>
      </dsp:txXfrm>
    </dsp:sp>
    <dsp:sp modelId="{470742E1-1668-4F4D-89B9-A5114B72FF2F}">
      <dsp:nvSpPr>
        <dsp:cNvPr id="0" name=""/>
        <dsp:cNvSpPr/>
      </dsp:nvSpPr>
      <dsp:spPr>
        <a:xfrm>
          <a:off x="9151408" y="2286159"/>
          <a:ext cx="561146" cy="5611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63333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600" kern="1200" dirty="0"/>
        </a:p>
      </dsp:txBody>
      <dsp:txXfrm>
        <a:off x="9277666" y="2286159"/>
        <a:ext cx="308630" cy="422262"/>
      </dsp:txXfrm>
    </dsp:sp>
    <dsp:sp modelId="{D6A7FFC9-89FD-45A7-9068-DF1A2BA737E0}">
      <dsp:nvSpPr>
        <dsp:cNvPr id="0" name=""/>
        <dsp:cNvSpPr/>
      </dsp:nvSpPr>
      <dsp:spPr>
        <a:xfrm>
          <a:off x="9782344" y="3204818"/>
          <a:ext cx="561146" cy="5611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600" kern="1200" dirty="0"/>
        </a:p>
      </dsp:txBody>
      <dsp:txXfrm>
        <a:off x="9908602" y="3204818"/>
        <a:ext cx="308630" cy="422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/>
              <a:t>16 January, 2020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/>
              <a:t>16 January, 2020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/>
              <a:t>16 January, 2020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/>
              <a:t>16 January, 2020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/>
              <a:t>16 January, 2020</a:t>
            </a:fld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/>
              <a:t>16 January, 2020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WHS Management Plans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00253"/>
              </p:ext>
            </p:extLst>
          </p:nvPr>
        </p:nvGraphicFramePr>
        <p:xfrm>
          <a:off x="609600" y="1880756"/>
          <a:ext cx="10972800" cy="47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31" y="1492359"/>
            <a:ext cx="717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WHS Management Plan must include: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2935A56-7340-476C-AF18-A9E748335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75457" y="6346702"/>
            <a:ext cx="649817" cy="487363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kern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151</Words>
  <Application>Microsoft Office PowerPoint</Application>
  <PresentationFormat>Custom</PresentationFormat>
  <Paragraphs>9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WHS Management Plans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2020-01-15T23:20:56Z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