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BA0D-140B-4839-A4A8-52AF2335C80A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F2F6-E2EF-48E9-9330-12B8964E54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93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1913FA-0F73-4133-8872-C757BBF5BE7D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z="900" dirty="0">
                <a:latin typeface="Arial Narrow" panose="020B0606020202030204" pitchFamily="34" charset="0"/>
              </a:rPr>
              <a:t>The model WHS legislation is designed to establish a national  framework for the states, territories and the Commonwealth.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z="900" dirty="0">
                <a:latin typeface="Arial Narrow" panose="020B0606020202030204" pitchFamily="34" charset="0"/>
              </a:rPr>
              <a:t> The states, territories and the commonwealth were required to develop and implement their own WHS legislation</a:t>
            </a: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311106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42C011-2523-42BB-A965-8C4FA6900803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57482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4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092" y="274638"/>
            <a:ext cx="901541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just"/>
            <a:r>
              <a:rPr lang="en-AU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WORK HEALTH AND SAFETY FRAMEWORK</a:t>
            </a:r>
          </a:p>
        </p:txBody>
      </p:sp>
      <p:sp>
        <p:nvSpPr>
          <p:cNvPr id="204803" name="AutoShape 3"/>
          <p:cNvSpPr>
            <a:spLocks noChangeArrowheads="1"/>
          </p:cNvSpPr>
          <p:nvPr/>
        </p:nvSpPr>
        <p:spPr bwMode="auto">
          <a:xfrm>
            <a:off x="265113" y="1819275"/>
            <a:ext cx="8640762" cy="1033463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00"/>
                </a:solidFill>
              </a:rPr>
              <a:t>Model  WHS Framework</a:t>
            </a:r>
          </a:p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Model WHS </a:t>
            </a:r>
            <a:r>
              <a:rPr lang="en-AU" dirty="0">
                <a:solidFill>
                  <a:srgbClr val="000000"/>
                </a:solidFill>
              </a:rPr>
              <a:t>Act and model WHS Regulations supported by Codes of Practice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28588" y="4437063"/>
            <a:ext cx="2735262" cy="1079500"/>
          </a:xfrm>
          <a:prstGeom prst="flowChartAlternateProcess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State</a:t>
            </a:r>
            <a:r>
              <a:rPr lang="en-US" sz="2000" dirty="0">
                <a:solidFill>
                  <a:srgbClr val="000000"/>
                </a:solidFill>
              </a:rPr>
              <a:t>  based WHS </a:t>
            </a:r>
            <a:r>
              <a:rPr lang="en-AU" sz="2000" dirty="0">
                <a:solidFill>
                  <a:srgbClr val="000000"/>
                </a:solidFill>
              </a:rPr>
              <a:t>Act, </a:t>
            </a:r>
          </a:p>
          <a:p>
            <a:pPr algn="ctr" defTabSz="457200"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sz="2000" dirty="0">
                <a:solidFill>
                  <a:srgbClr val="000000"/>
                </a:solidFill>
              </a:rPr>
              <a:t>WHS Regulation,</a:t>
            </a:r>
          </a:p>
          <a:p>
            <a:pPr algn="ctr" defTabSz="457200"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sz="2000" dirty="0">
                <a:solidFill>
                  <a:srgbClr val="000000"/>
                </a:solidFill>
              </a:rPr>
              <a:t>Codes of Practice</a:t>
            </a:r>
          </a:p>
        </p:txBody>
      </p:sp>
      <p:sp>
        <p:nvSpPr>
          <p:cNvPr id="67589" name="Line 8"/>
          <p:cNvSpPr>
            <a:spLocks noChangeShapeType="1"/>
          </p:cNvSpPr>
          <p:nvPr/>
        </p:nvSpPr>
        <p:spPr bwMode="auto">
          <a:xfrm>
            <a:off x="1476375" y="3573463"/>
            <a:ext cx="6119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7590" name="Line 9"/>
          <p:cNvSpPr>
            <a:spLocks noChangeShapeType="1"/>
          </p:cNvSpPr>
          <p:nvPr/>
        </p:nvSpPr>
        <p:spPr bwMode="auto">
          <a:xfrm>
            <a:off x="1481138" y="35734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7591" name="Line 10"/>
          <p:cNvSpPr>
            <a:spLocks noChangeShapeType="1"/>
          </p:cNvSpPr>
          <p:nvPr/>
        </p:nvSpPr>
        <p:spPr bwMode="auto">
          <a:xfrm>
            <a:off x="7596188" y="35734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7592" name="Line 11"/>
          <p:cNvSpPr>
            <a:spLocks noChangeShapeType="1"/>
          </p:cNvSpPr>
          <p:nvPr/>
        </p:nvSpPr>
        <p:spPr bwMode="auto">
          <a:xfrm>
            <a:off x="4533900" y="2836863"/>
            <a:ext cx="4763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4538663" y="35734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539" name="AutoShape 4"/>
          <p:cNvSpPr>
            <a:spLocks noChangeArrowheads="1"/>
          </p:cNvSpPr>
          <p:nvPr/>
        </p:nvSpPr>
        <p:spPr bwMode="auto">
          <a:xfrm>
            <a:off x="3170238" y="4437063"/>
            <a:ext cx="2736850" cy="1079500"/>
          </a:xfrm>
          <a:prstGeom prst="flowChartAlternateProcess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Territory</a:t>
            </a:r>
            <a:r>
              <a:rPr lang="en-US" dirty="0">
                <a:solidFill>
                  <a:srgbClr val="000000"/>
                </a:solidFill>
              </a:rPr>
              <a:t> based WHS </a:t>
            </a:r>
            <a:r>
              <a:rPr lang="en-AU" dirty="0">
                <a:solidFill>
                  <a:srgbClr val="000000"/>
                </a:solidFill>
              </a:rPr>
              <a:t>Act, </a:t>
            </a:r>
          </a:p>
          <a:p>
            <a:pPr algn="ctr" defTabSz="457200"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dirty="0">
                <a:solidFill>
                  <a:srgbClr val="000000"/>
                </a:solidFill>
              </a:rPr>
              <a:t>WHS Regulation,</a:t>
            </a:r>
          </a:p>
          <a:p>
            <a:pPr algn="ctr" defTabSz="457200"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dirty="0">
                <a:solidFill>
                  <a:srgbClr val="000000"/>
                </a:solidFill>
              </a:rPr>
              <a:t>Codes of Practice</a:t>
            </a:r>
          </a:p>
        </p:txBody>
      </p:sp>
      <p:sp>
        <p:nvSpPr>
          <p:cNvPr id="22540" name="AutoShape 4"/>
          <p:cNvSpPr>
            <a:spLocks noChangeArrowheads="1"/>
          </p:cNvSpPr>
          <p:nvPr/>
        </p:nvSpPr>
        <p:spPr bwMode="auto">
          <a:xfrm>
            <a:off x="6156325" y="4437063"/>
            <a:ext cx="2879725" cy="1079500"/>
          </a:xfrm>
          <a:prstGeom prst="flowChartAlternateProcess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Commonwealth 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WHS </a:t>
            </a:r>
            <a:r>
              <a:rPr lang="en-AU" dirty="0">
                <a:solidFill>
                  <a:srgbClr val="000000"/>
                </a:solidFill>
              </a:rPr>
              <a:t>Act, WHS Regulation,</a:t>
            </a:r>
          </a:p>
          <a:p>
            <a:pPr algn="ctr" defTabSz="457200"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dirty="0">
                <a:solidFill>
                  <a:srgbClr val="000000"/>
                </a:solidFill>
              </a:rPr>
              <a:t>Codes of Practice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197225" y="3284538"/>
            <a:ext cx="2736850" cy="50482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None/>
              <a:defRPr/>
            </a:pPr>
            <a:r>
              <a:rPr lang="en-AU" sz="2400" b="1" dirty="0">
                <a:solidFill>
                  <a:srgbClr val="000000"/>
                </a:solidFill>
              </a:rPr>
              <a:t>Mirrored by </a:t>
            </a:r>
            <a:endParaRPr lang="en-AU" sz="2400" dirty="0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A70BC66-6695-4013-AB1A-DF84746B0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6907" y="63582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Legislation Hierarc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196752"/>
            <a:ext cx="33210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r"/>
            <a:r>
              <a:rPr lang="en-AU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WORK HEALTH AND SAFETY FRAMEWORK</a:t>
            </a:r>
          </a:p>
        </p:txBody>
      </p:sp>
      <p:sp>
        <p:nvSpPr>
          <p:cNvPr id="71684" name="Rectangle 3"/>
          <p:cNvSpPr>
            <a:spLocks noGrp="1"/>
          </p:cNvSpPr>
          <p:nvPr>
            <p:ph idx="1"/>
          </p:nvPr>
        </p:nvSpPr>
        <p:spPr>
          <a:xfrm>
            <a:off x="80775" y="1438150"/>
            <a:ext cx="5903913" cy="4557532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AU" altLang="en-US" sz="2000" b="1" dirty="0">
                <a:ea typeface="ＭＳ Ｐゴシック" panose="020B0600070205080204" pitchFamily="34" charset="-128"/>
              </a:rPr>
              <a:t>The WHS Act</a:t>
            </a:r>
            <a:r>
              <a:rPr lang="en-AU" altLang="en-US" sz="2000" dirty="0">
                <a:ea typeface="ＭＳ Ｐゴシック" panose="020B0600070205080204" pitchFamily="34" charset="-128"/>
              </a:rPr>
              <a:t> defines the requirements </a:t>
            </a:r>
            <a:r>
              <a:rPr lang="en-AU" altLang="en-US" sz="2000" dirty="0" smtClean="0">
                <a:ea typeface="ＭＳ Ｐゴシック" panose="020B0600070205080204" pitchFamily="34" charset="-128"/>
              </a:rPr>
              <a:t>and duties </a:t>
            </a:r>
            <a:r>
              <a:rPr lang="en-AU" altLang="en-US" sz="2000" dirty="0">
                <a:ea typeface="ＭＳ Ｐゴシック" panose="020B0600070205080204" pitchFamily="34" charset="-128"/>
              </a:rPr>
              <a:t>in relation to work health and safety and the penalties available for </a:t>
            </a:r>
            <a:r>
              <a:rPr lang="en-AU" altLang="en-US" sz="2000" dirty="0" smtClean="0">
                <a:ea typeface="ＭＳ Ｐゴシック" panose="020B0600070205080204" pitchFamily="34" charset="-128"/>
              </a:rPr>
              <a:t>non-compliance </a:t>
            </a:r>
            <a:endParaRPr lang="en-AU" altLang="en-US" sz="20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000" b="1" dirty="0">
                <a:ea typeface="ＭＳ Ｐゴシック" panose="020B0600070205080204" pitchFamily="34" charset="-128"/>
              </a:rPr>
              <a:t>The WHS Regulation</a:t>
            </a:r>
            <a:r>
              <a:rPr lang="en-AU" altLang="en-US" sz="2000" dirty="0">
                <a:ea typeface="ＭＳ Ｐゴシック" panose="020B0600070205080204" pitchFamily="34" charset="-128"/>
              </a:rPr>
              <a:t> provides detailed requirements to comply with the duties of the WHS Act in some </a:t>
            </a:r>
            <a:r>
              <a:rPr lang="en-AU" altLang="en-US" sz="2000" dirty="0" smtClean="0">
                <a:ea typeface="ＭＳ Ｐゴシック" panose="020B0600070205080204" pitchFamily="34" charset="-128"/>
              </a:rPr>
              <a:t>areas</a:t>
            </a:r>
            <a:endParaRPr lang="en-AU" altLang="en-US" sz="20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000" b="1" dirty="0">
                <a:ea typeface="ＭＳ Ｐゴシック" panose="020B0600070205080204" pitchFamily="34" charset="-128"/>
              </a:rPr>
              <a:t>Approved Codes of Practice</a:t>
            </a:r>
            <a:r>
              <a:rPr lang="en-AU" altLang="en-US" sz="2000" dirty="0">
                <a:ea typeface="ＭＳ Ｐゴシック" panose="020B0600070205080204" pitchFamily="34" charset="-128"/>
              </a:rPr>
              <a:t> can provide practical guidance on how to comply and can be evidence of compliance in proceedings for breaches of WHS </a:t>
            </a:r>
            <a:r>
              <a:rPr lang="en-AU" altLang="en-US" sz="2000" dirty="0" smtClean="0">
                <a:ea typeface="ＭＳ Ｐゴシック" panose="020B0600070205080204" pitchFamily="34" charset="-128"/>
              </a:rPr>
              <a:t>laws</a:t>
            </a:r>
            <a:endParaRPr lang="en-AU" altLang="en-US" sz="20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000" dirty="0">
                <a:ea typeface="ＭＳ Ｐゴシック" panose="020B0600070205080204" pitchFamily="34" charset="-128"/>
              </a:rPr>
              <a:t>Other guidance is available to help duty holders to meet their </a:t>
            </a:r>
            <a:r>
              <a:rPr lang="en-AU" altLang="en-US" sz="2000" dirty="0" smtClean="0">
                <a:ea typeface="ＭＳ Ｐゴシック" panose="020B0600070205080204" pitchFamily="34" charset="-128"/>
              </a:rPr>
              <a:t>duties </a:t>
            </a:r>
            <a:endParaRPr lang="en-AU" altLang="en-US" sz="2000" dirty="0">
              <a:ea typeface="ＭＳ Ｐゴシック" panose="020B0600070205080204" pitchFamily="34" charset="-128"/>
            </a:endParaRPr>
          </a:p>
          <a:p>
            <a:endParaRPr lang="en-AU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2AD7721-CE6F-4048-8981-30862853C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389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22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WORK HEALTH AND SAFETY FRAMEWORK</vt:lpstr>
      <vt:lpstr>WORK HEALTH AND SAFETY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HEALTH AND SAFETY FRAMEWORK</dc:title>
  <dc:creator>Robin Winning</dc:creator>
  <cp:lastModifiedBy>Robin Winning</cp:lastModifiedBy>
  <cp:revision>1</cp:revision>
  <dcterms:created xsi:type="dcterms:W3CDTF">2019-12-10T05:23:17Z</dcterms:created>
  <dcterms:modified xsi:type="dcterms:W3CDTF">2019-12-10T05:23:53Z</dcterms:modified>
</cp:coreProperties>
</file>