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69" r:id="rId5"/>
    <p:sldId id="265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918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297" y="1554050"/>
            <a:ext cx="88352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TILT-UP AND </a:t>
            </a:r>
            <a:r>
              <a:rPr lang="en-AU" sz="4400" b="1" dirty="0" smtClean="0"/>
              <a:t>PRE-CAST</a:t>
            </a:r>
          </a:p>
          <a:p>
            <a:pPr algn="ctr"/>
            <a:endParaRPr lang="en-AU" sz="2000" b="1" dirty="0" smtClean="0"/>
          </a:p>
          <a:p>
            <a:pPr algn="ctr"/>
            <a:r>
              <a:rPr lang="en-AU" sz="4400" b="1" dirty="0" smtClean="0"/>
              <a:t>CONSTRUCTION</a:t>
            </a:r>
            <a:endParaRPr lang="en-AU" sz="4400" b="1" dirty="0"/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F0A5C19-CA92-4781-ADEF-5C3C20466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37347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50" y="490531"/>
            <a:ext cx="9490626" cy="960437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Download reference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154" y="1778839"/>
            <a:ext cx="9521127" cy="4525963"/>
          </a:xfrm>
        </p:spPr>
        <p:txBody>
          <a:bodyPr>
            <a:normAutofit/>
          </a:bodyPr>
          <a:lstStyle/>
          <a:p>
            <a:r>
              <a:rPr lang="en-AU" sz="2800" dirty="0"/>
              <a:t>Supervisor</a:t>
            </a:r>
          </a:p>
          <a:p>
            <a:pPr lvl="1"/>
            <a:r>
              <a:rPr lang="en-AU" sz="2400" dirty="0" smtClean="0"/>
              <a:t>Procedures</a:t>
            </a:r>
          </a:p>
          <a:p>
            <a:pPr marL="457200" lvl="1" indent="0">
              <a:buNone/>
            </a:pPr>
            <a:endParaRPr lang="en-AU" sz="2400" dirty="0"/>
          </a:p>
          <a:p>
            <a:r>
              <a:rPr lang="en-AU" sz="2800" dirty="0"/>
              <a:t>Workers</a:t>
            </a:r>
          </a:p>
          <a:p>
            <a:pPr lvl="1"/>
            <a:r>
              <a:rPr lang="en-AU" sz="2400" dirty="0"/>
              <a:t>SOP</a:t>
            </a:r>
          </a:p>
          <a:p>
            <a:pPr lvl="1"/>
            <a:r>
              <a:rPr lang="en-AU" sz="2400" dirty="0"/>
              <a:t>Risk assessment</a:t>
            </a:r>
          </a:p>
          <a:p>
            <a:pPr lvl="1"/>
            <a:r>
              <a:rPr lang="en-AU" sz="2400" dirty="0" smtClean="0"/>
              <a:t>Forms</a:t>
            </a:r>
            <a:endParaRPr lang="en-AU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06525" y="6336251"/>
            <a:ext cx="637452" cy="43681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36F02-7D71-4E9C-804A-36B671E9A85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6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Tilt-up and pre-cast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1564576"/>
            <a:ext cx="11628719" cy="4928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Tilt-up wall panels and pre-cast concrete construction is where concrete structures are constructed ahead of their intended use and erected as part of a structure by lifting them into their final position by </a:t>
            </a:r>
            <a:r>
              <a:rPr lang="en-AU" sz="2400" dirty="0" smtClean="0"/>
              <a:t>crane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2400" dirty="0" smtClean="0"/>
              <a:t>WHS </a:t>
            </a:r>
            <a:r>
              <a:rPr lang="en-AU" sz="2400" dirty="0"/>
              <a:t>Regulation 2011 s291 defines </a:t>
            </a:r>
            <a:r>
              <a:rPr lang="en-AU" sz="2400" b="1" i="1" dirty="0"/>
              <a:t>high risk construction work</a:t>
            </a:r>
            <a:r>
              <a:rPr lang="en-AU" sz="2400" b="1" dirty="0"/>
              <a:t> </a:t>
            </a:r>
            <a:r>
              <a:rPr lang="en-AU" sz="2400" dirty="0"/>
              <a:t>as involving the use of tilt-up or precast </a:t>
            </a:r>
            <a:r>
              <a:rPr lang="en-AU" sz="2400" dirty="0" smtClean="0"/>
              <a:t>concrete</a:t>
            </a:r>
            <a:endParaRPr lang="en-AU" sz="2400" dirty="0"/>
          </a:p>
          <a:p>
            <a:pPr marL="0" indent="0">
              <a:buNone/>
            </a:pPr>
            <a:endParaRPr lang="en-AU" sz="1400" dirty="0"/>
          </a:p>
          <a:p>
            <a:pPr marL="0" indent="0" algn="ctr">
              <a:buNone/>
            </a:pPr>
            <a:r>
              <a:rPr lang="en-AU" sz="2400" dirty="0">
                <a:solidFill>
                  <a:srgbClr val="FF0000"/>
                </a:solidFill>
              </a:rPr>
              <a:t>A safe work method statement (SWMS) </a:t>
            </a:r>
            <a:endParaRPr lang="en-AU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AU" sz="2400" dirty="0" smtClean="0">
                <a:solidFill>
                  <a:srgbClr val="FF0000"/>
                </a:solidFill>
              </a:rPr>
              <a:t>must </a:t>
            </a:r>
            <a:r>
              <a:rPr lang="en-AU" sz="2400" dirty="0">
                <a:solidFill>
                  <a:srgbClr val="FF0000"/>
                </a:solidFill>
              </a:rPr>
              <a:t>be prepared for </a:t>
            </a:r>
            <a:r>
              <a:rPr lang="en-AU" sz="2400" b="1" i="1" dirty="0">
                <a:solidFill>
                  <a:srgbClr val="FF0000"/>
                </a:solidFill>
              </a:rPr>
              <a:t>high risk construction </a:t>
            </a:r>
            <a:r>
              <a:rPr lang="en-AU" sz="2400" b="1" i="1" dirty="0" smtClean="0">
                <a:solidFill>
                  <a:srgbClr val="FF0000"/>
                </a:solidFill>
              </a:rPr>
              <a:t>work</a:t>
            </a:r>
            <a:endParaRPr lang="en-A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674BE60-48BD-4D00-B37C-0A8995134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00694" y="6417015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0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90</Words>
  <Application>Microsoft Office PowerPoint</Application>
  <PresentationFormat>Custom</PresentationFormat>
  <Paragraphs>23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PowerPoint Presentation</vt:lpstr>
      <vt:lpstr>Download reference documents </vt:lpstr>
      <vt:lpstr>Tilt-up and pre-cast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2020-01-21T23:30:42Z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