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8"/>
  </p:notesMasterIdLst>
  <p:handoutMasterIdLst>
    <p:handoutMasterId r:id="rId9"/>
  </p:handoutMasterIdLst>
  <p:sldIdLst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140" y="1903615"/>
            <a:ext cx="3443094" cy="244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245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Those protected by the WHS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010" y="1619943"/>
            <a:ext cx="9852660" cy="4525963"/>
          </a:xfrm>
        </p:spPr>
        <p:txBody>
          <a:bodyPr>
            <a:normAutofit/>
          </a:bodyPr>
          <a:lstStyle/>
          <a:p>
            <a:pPr lvl="0"/>
            <a:r>
              <a:rPr lang="en-AU" sz="2400" dirty="0"/>
              <a:t>employees</a:t>
            </a:r>
          </a:p>
          <a:p>
            <a:pPr lvl="0"/>
            <a:r>
              <a:rPr lang="en-AU" sz="2400" dirty="0"/>
              <a:t>contractors</a:t>
            </a:r>
          </a:p>
          <a:p>
            <a:pPr lvl="0"/>
            <a:r>
              <a:rPr lang="en-AU" sz="2400" dirty="0"/>
              <a:t>subcontractors</a:t>
            </a:r>
          </a:p>
          <a:p>
            <a:pPr lvl="0"/>
            <a:r>
              <a:rPr lang="en-AU" sz="2400" dirty="0"/>
              <a:t>outworkers</a:t>
            </a:r>
          </a:p>
          <a:p>
            <a:r>
              <a:rPr lang="en-AU" sz="2400" dirty="0"/>
              <a:t>volunteers</a:t>
            </a:r>
          </a:p>
          <a:p>
            <a:pPr lvl="0"/>
            <a:r>
              <a:rPr lang="en-AU" sz="2400" dirty="0"/>
              <a:t>apprentices and trainees</a:t>
            </a:r>
          </a:p>
          <a:p>
            <a:pPr lvl="0"/>
            <a:r>
              <a:rPr lang="en-AU" sz="2400" dirty="0"/>
              <a:t>work experience students</a:t>
            </a:r>
          </a:p>
          <a:p>
            <a:pPr lvl="0"/>
            <a:r>
              <a:rPr lang="en-AU" sz="2400" dirty="0"/>
              <a:t>employers who perform </a:t>
            </a:r>
            <a:r>
              <a:rPr lang="en-AU" sz="2400" dirty="0" smtClean="0"/>
              <a:t>work</a:t>
            </a:r>
            <a:endParaRPr lang="en-AU" sz="2400" dirty="0"/>
          </a:p>
          <a:p>
            <a:endParaRPr lang="en-AU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3FB4D17-8E38-41D5-A8A4-99156CF2E1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8637" y="6344444"/>
            <a:ext cx="649817" cy="487363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6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Those protected by the WHS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020" y="1749830"/>
            <a:ext cx="9627108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The WHS Act also provides protection for the general public so that </a:t>
            </a:r>
            <a:r>
              <a:rPr lang="en-AU" sz="2800" dirty="0" smtClean="0"/>
              <a:t>their </a:t>
            </a:r>
            <a:r>
              <a:rPr lang="en-AU" sz="2800" dirty="0"/>
              <a:t>health and </a:t>
            </a:r>
          </a:p>
          <a:p>
            <a:pPr marL="0" indent="0">
              <a:buNone/>
            </a:pPr>
            <a:r>
              <a:rPr lang="en-AU" sz="2800" dirty="0"/>
              <a:t>safety is not placed </a:t>
            </a:r>
          </a:p>
          <a:p>
            <a:pPr marL="0" indent="0">
              <a:buNone/>
            </a:pPr>
            <a:r>
              <a:rPr lang="en-AU" sz="2800" dirty="0"/>
              <a:t>at risk by work </a:t>
            </a:r>
          </a:p>
          <a:p>
            <a:pPr marL="0" indent="0">
              <a:buNone/>
            </a:pPr>
            <a:r>
              <a:rPr lang="en-AU" sz="2800" dirty="0" smtClean="0"/>
              <a:t>activities</a:t>
            </a:r>
            <a:endParaRPr lang="en-AU" sz="28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030" y="2630520"/>
            <a:ext cx="4210050" cy="302943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4AF2FCF-FE66-4A84-ABF4-A42C715832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8836" y="6370638"/>
            <a:ext cx="649817" cy="487363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3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The WHS Act aims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85901"/>
            <a:ext cx="11555730" cy="4966855"/>
          </a:xfrm>
        </p:spPr>
        <p:txBody>
          <a:bodyPr>
            <a:normAutofit fontScale="77500" lnSpcReduction="20000"/>
          </a:bodyPr>
          <a:lstStyle/>
          <a:p>
            <a:r>
              <a:rPr lang="en-AU" sz="3400" dirty="0"/>
              <a:t>protect the health and safety of workers and other people by eliminating or reducing workplace </a:t>
            </a:r>
            <a:r>
              <a:rPr lang="en-AU" sz="3400" dirty="0" smtClean="0"/>
              <a:t>risks</a:t>
            </a:r>
            <a:endParaRPr lang="en-AU" sz="3400" dirty="0"/>
          </a:p>
          <a:p>
            <a:pPr lvl="0"/>
            <a:r>
              <a:rPr lang="en-AU" sz="3400" dirty="0"/>
              <a:t>ensure effective representation, consultation and cooperation to address health and safety issues in the </a:t>
            </a:r>
            <a:r>
              <a:rPr lang="en-AU" sz="3400" dirty="0" smtClean="0"/>
              <a:t>workplace</a:t>
            </a:r>
            <a:endParaRPr lang="en-AU" sz="3400" dirty="0"/>
          </a:p>
          <a:p>
            <a:pPr lvl="0"/>
            <a:r>
              <a:rPr lang="en-AU" sz="3400" dirty="0"/>
              <a:t>encourage unions and employers to take a constructive role in improving health and safety </a:t>
            </a:r>
            <a:r>
              <a:rPr lang="en-AU" sz="3400" dirty="0" smtClean="0"/>
              <a:t>practices</a:t>
            </a:r>
            <a:endParaRPr lang="en-AU" sz="3400" dirty="0"/>
          </a:p>
          <a:p>
            <a:pPr lvl="0"/>
            <a:r>
              <a:rPr lang="en-AU" sz="3400" dirty="0"/>
              <a:t>promote information, education and training on health and </a:t>
            </a:r>
            <a:r>
              <a:rPr lang="en-AU" sz="3400" dirty="0" smtClean="0"/>
              <a:t>safety</a:t>
            </a:r>
            <a:endParaRPr lang="en-AU" sz="3400" dirty="0"/>
          </a:p>
          <a:p>
            <a:pPr lvl="0"/>
            <a:r>
              <a:rPr lang="en-AU" sz="3400" dirty="0"/>
              <a:t>provide effective compliance and enforcement </a:t>
            </a:r>
            <a:r>
              <a:rPr lang="en-AU" sz="3400" dirty="0" smtClean="0"/>
              <a:t>measures</a:t>
            </a:r>
            <a:endParaRPr lang="en-AU" sz="3400" dirty="0"/>
          </a:p>
          <a:p>
            <a:pPr lvl="0"/>
            <a:r>
              <a:rPr lang="en-AU" sz="3400" dirty="0"/>
              <a:t>deliver continuous improvement and progressively higher standards of health and </a:t>
            </a:r>
            <a:r>
              <a:rPr lang="en-AU" sz="3400" dirty="0" smtClean="0"/>
              <a:t>safety</a:t>
            </a:r>
            <a:endParaRPr lang="en-AU" sz="3400" dirty="0"/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AFDAD67-23D1-43D1-AED1-7023D28387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7057" y="6323374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143</Words>
  <Application>Microsoft Office PowerPoint</Application>
  <PresentationFormat>Custom</PresentationFormat>
  <Paragraphs>27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1_Gallery</vt:lpstr>
      <vt:lpstr>Those protected by the WHS Act</vt:lpstr>
      <vt:lpstr>Those protected by the WHS Act</vt:lpstr>
      <vt:lpstr>The WHS Act aims 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