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2EAC1-D1C2-4B1B-A534-F39DDEF67EE4}" type="datetimeFigureOut">
              <a:rPr lang="en-AU" smtClean="0"/>
              <a:t>10/12/2019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6EA8A-FF80-46CF-B6D0-5D193C7D4E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53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55585E-0EF1-4049-8EB7-5044772019E5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AU" altLang="en-U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94B0E1-7C36-4A8B-8EF3-DFD1E569E328}" type="slidenum">
              <a:rPr lang="en-AU" altLang="en-US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AU" altLang="en-US" sz="900" dirty="0"/>
          </a:p>
        </p:txBody>
      </p:sp>
    </p:spTree>
    <p:extLst>
      <p:ext uri="{BB962C8B-B14F-4D97-AF65-F5344CB8AC3E}">
        <p14:creationId xmlns:p14="http://schemas.microsoft.com/office/powerpoint/2010/main" val="187941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D073D5-6B1C-48DE-B303-DFF83073698F}" type="slidenum">
              <a:rPr lang="en-AU" altLang="en-US">
                <a:solidFill>
                  <a:prstClr val="black"/>
                </a:solidFill>
              </a:rPr>
              <a:pPr/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42730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909614-A4E0-4468-8AEA-974B80CA1090}" type="slidenum">
              <a:rPr lang="en-AU" altLang="en-US">
                <a:solidFill>
                  <a:prstClr val="black"/>
                </a:solidFill>
              </a:rPr>
              <a:pPr/>
              <a:t>4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2394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3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965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4699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EC3EE3-2E91-4014-AF1A-A4B6B198EBD9}"/>
              </a:ext>
            </a:extLst>
          </p:cNvPr>
          <p:cNvGrpSpPr/>
          <p:nvPr/>
        </p:nvGrpSpPr>
        <p:grpSpPr>
          <a:xfrm>
            <a:off x="3131840" y="64699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2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HSR – RECORD-KEEPING</a:t>
            </a:r>
          </a:p>
        </p:txBody>
      </p:sp>
      <p:sp>
        <p:nvSpPr>
          <p:cNvPr id="27650" name="Rectangle 2"/>
          <p:cNvSpPr>
            <a:spLocks noGrp="1"/>
          </p:cNvSpPr>
          <p:nvPr>
            <p:ph idx="1"/>
          </p:nvPr>
        </p:nvSpPr>
        <p:spPr>
          <a:xfrm>
            <a:off x="483448" y="1119500"/>
            <a:ext cx="8229600" cy="511925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200" b="1" dirty="0"/>
              <a:t>HSRs may need access to facilities for secure filing in order to keep records of consultation that has occurred: </a:t>
            </a:r>
          </a:p>
          <a:p>
            <a:pPr marL="0" indent="0" eaLnBrk="1" hangingPunct="1">
              <a:buNone/>
            </a:pPr>
            <a:endParaRPr lang="en-AU" altLang="en-US" sz="8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Diary notes containing dates of meetings / interviews / inspections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Email records, hand written notes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Meeting minutes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Workplace inspection reports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Workplace investigation reports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PINs and records of prior consultation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PCBUs risk assessments and risk control measures</a:t>
            </a:r>
          </a:p>
          <a:p>
            <a:pPr eaLnBrk="1" hangingPunct="1"/>
            <a:endParaRPr lang="en-AU" altLang="en-US" sz="1800" dirty="0"/>
          </a:p>
          <a:p>
            <a:pPr marL="0" indent="0" eaLnBrk="1" hangingPunct="1">
              <a:buNone/>
            </a:pPr>
            <a:r>
              <a:rPr lang="en-AU" altLang="en-US" sz="1800" dirty="0"/>
              <a:t>		</a:t>
            </a:r>
            <a:r>
              <a:rPr lang="en-AU" altLang="en-US" sz="1800" dirty="0"/>
              <a:t> </a:t>
            </a:r>
            <a:r>
              <a:rPr lang="en-AU" altLang="en-US" sz="1800" dirty="0" smtClean="0"/>
              <a:t>   </a:t>
            </a:r>
            <a:r>
              <a:rPr lang="en-AU" altLang="en-US" sz="1800" b="1" dirty="0" smtClean="0"/>
              <a:t>Confidentiality </a:t>
            </a:r>
            <a:r>
              <a:rPr lang="en-AU" altLang="en-US" sz="1800" b="1" dirty="0"/>
              <a:t>requirements need to be adhered with</a:t>
            </a:r>
          </a:p>
          <a:p>
            <a:pPr eaLnBrk="1" hangingPunct="1"/>
            <a:endParaRPr lang="en-AU" altLang="en-US" sz="1800" b="1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7652" name="Picture 3" descr="import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35588"/>
            <a:ext cx="6381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309FC593-7FAA-4608-870F-9AF79A22C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8850" y="274638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STRATEGIES THAT SUPPORT CONSULTATION</a:t>
            </a:r>
          </a:p>
        </p:txBody>
      </p:sp>
      <p:sp>
        <p:nvSpPr>
          <p:cNvPr id="31746" name="Rectangle 2"/>
          <p:cNvSpPr>
            <a:spLocks noGrp="1"/>
          </p:cNvSpPr>
          <p:nvPr>
            <p:ph idx="1"/>
          </p:nvPr>
        </p:nvSpPr>
        <p:spPr>
          <a:xfrm>
            <a:off x="483448" y="1848725"/>
            <a:ext cx="8229600" cy="347563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200" b="1" dirty="0"/>
              <a:t>The PCBU at your workplace  can help support consultation by: </a:t>
            </a:r>
          </a:p>
          <a:p>
            <a:pPr marL="0" indent="0" eaLnBrk="1" hangingPunct="1">
              <a:buNone/>
            </a:pPr>
            <a:endParaRPr lang="en-AU" altLang="en-US" sz="22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identifying appropriate management personnel to assist;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talking to workers and HSRs about health and safety matters ; 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listening to their concerns;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seeking out and sharing views and information, and  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considering what workers and HSRs say before they make </a:t>
            </a:r>
            <a:r>
              <a:rPr lang="en-AU" altLang="en-US" sz="2200" dirty="0" smtClean="0"/>
              <a:t>decisions </a:t>
            </a:r>
            <a:endParaRPr lang="en-AU" altLang="en-US" sz="22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9BD1EB01-0A7D-4618-87E1-77A611FCE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450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FOLLOWING CONSULTATION PROCEDURES</a:t>
            </a:r>
          </a:p>
        </p:txBody>
      </p:sp>
      <p:sp>
        <p:nvSpPr>
          <p:cNvPr id="33794" name="Rectangle 2"/>
          <p:cNvSpPr>
            <a:spLocks noGrp="1"/>
          </p:cNvSpPr>
          <p:nvPr>
            <p:ph idx="1"/>
          </p:nvPr>
        </p:nvSpPr>
        <p:spPr>
          <a:xfrm>
            <a:off x="312522" y="1412876"/>
            <a:ext cx="8785748" cy="46406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100" b="1" dirty="0"/>
              <a:t>Agreed consultation procedures should include: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100" dirty="0"/>
              <a:t>what requires consultation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100" dirty="0"/>
              <a:t>who will be consulted  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100" dirty="0"/>
              <a:t>ways consultation will occur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100" dirty="0"/>
              <a:t>how information will be shared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100" dirty="0"/>
              <a:t>what opportunities will be provided for workers and HSRs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100" dirty="0"/>
              <a:t>how feedback will be provided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100" dirty="0"/>
              <a:t>how consultation will occur with any workers who have individual needs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100" dirty="0"/>
              <a:t>timeframes for reviewing the </a:t>
            </a:r>
            <a:r>
              <a:rPr lang="en-AU" altLang="en-US" sz="2100" dirty="0" smtClean="0"/>
              <a:t>procedures</a:t>
            </a:r>
          </a:p>
          <a:p>
            <a:pPr marL="0" indent="0" eaLnBrk="1" hangingPunct="1">
              <a:spcAft>
                <a:spcPct val="100000"/>
              </a:spcAft>
              <a:buNone/>
            </a:pPr>
            <a:r>
              <a:rPr lang="en-AU" altLang="en-US" sz="2100" dirty="0" smtClean="0"/>
              <a:t>Any </a:t>
            </a:r>
            <a:r>
              <a:rPr lang="en-AU" altLang="en-US" sz="2100" dirty="0"/>
              <a:t>consultation procedures agreed to are in addition to those prescribed under the WHS </a:t>
            </a:r>
            <a:r>
              <a:rPr lang="en-AU" altLang="en-US" sz="2100" dirty="0" smtClean="0"/>
              <a:t>legislation</a:t>
            </a:r>
            <a:endParaRPr lang="en-AU" altLang="en-US" sz="21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7E7CFD3-63BA-4FB6-A20A-CD8AA43006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5747" y="274638"/>
            <a:ext cx="893565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HSR CONSULTING WITH THEIR WORKGROUPS</a:t>
            </a:r>
          </a:p>
        </p:txBody>
      </p:sp>
      <p:sp>
        <p:nvSpPr>
          <p:cNvPr id="35842" name="Rectangle 2"/>
          <p:cNvSpPr>
            <a:spLocks noGrp="1"/>
          </p:cNvSpPr>
          <p:nvPr>
            <p:ph idx="1"/>
          </p:nvPr>
        </p:nvSpPr>
        <p:spPr>
          <a:xfrm>
            <a:off x="483448" y="1432025"/>
            <a:ext cx="8229600" cy="4525963"/>
          </a:xfrm>
        </p:spPr>
        <p:txBody>
          <a:bodyPr/>
          <a:lstStyle/>
          <a:p>
            <a:pPr eaLnBrk="1" hangingPunct="1"/>
            <a:endParaRPr lang="en-AU" altLang="en-US" sz="1800" dirty="0"/>
          </a:p>
          <a:p>
            <a:pPr marL="0" indent="0" eaLnBrk="1" hangingPunct="1">
              <a:buNone/>
            </a:pPr>
            <a:r>
              <a:rPr lang="en-AU" altLang="en-US" sz="2200" b="1" dirty="0"/>
              <a:t>HSRs need to consider the ways in which:</a:t>
            </a:r>
          </a:p>
          <a:p>
            <a:pPr marL="0" indent="0" eaLnBrk="1" hangingPunct="1">
              <a:buNone/>
            </a:pPr>
            <a:endParaRPr lang="en-AU" altLang="en-US" sz="11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members of their workgroup can consult directly with their PCBU e.g. through their direct supervisor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the HSR consults with all members of their workgroup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the HSR will consult with the PCBU either on matters raised by their workgroup or on their own initiative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the HSR consults with the workgroup on matters raised by management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the  HSR manages disagreements within their workgroup on how to address an </a:t>
            </a:r>
            <a:r>
              <a:rPr lang="en-AU" altLang="en-US" sz="2200" dirty="0" smtClean="0"/>
              <a:t>issue</a:t>
            </a:r>
            <a:endParaRPr lang="en-AU" altLang="en-US" sz="22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68E8CF5-E136-414E-9A02-E40D8C327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3431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(4:3)</PresentationFormat>
  <Paragraphs>51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</vt:lpstr>
      <vt:lpstr>HSR – RECORD-KEEPING</vt:lpstr>
      <vt:lpstr>STRATEGIES THAT SUPPORT CONSULTATION</vt:lpstr>
      <vt:lpstr>FOLLOWING CONSULTATION PROCEDURES</vt:lpstr>
      <vt:lpstr>HSR CONSULTING WITH THEIR WORKGROUPS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HSR – RECORD-KEEPING</dc:title>
  <dc:creator>Robin Winning</dc:creator>
  <cp:lastModifiedBy>Robin Winning</cp:lastModifiedBy>
  <cp:revision>1</cp:revision>
  <dcterms:created xsi:type="dcterms:W3CDTF">2019-12-10T02:35:27Z</dcterms:created>
  <dcterms:modified xsi:type="dcterms:W3CDTF">2019-12-10T02:36:00Z</dcterms:modified>
</cp:coreProperties>
</file>