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8"/>
  </p:notesMasterIdLst>
  <p:handoutMasterIdLst>
    <p:handoutMasterId r:id="rId9"/>
  </p:handoutMasterIdLst>
  <p:sldIdLst>
    <p:sldId id="278" r:id="rId5"/>
    <p:sldId id="265" r:id="rId6"/>
    <p:sldId id="27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72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327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6014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48269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838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42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</a:t>
            </a: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298" y="2717801"/>
            <a:ext cx="86808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/>
              <a:t>STEEL CONSTRUCTION </a:t>
            </a:r>
          </a:p>
          <a:p>
            <a:endParaRPr lang="en-AU" sz="2800" dirty="0"/>
          </a:p>
          <a:p>
            <a:endParaRPr lang="en-AU" sz="2800" dirty="0"/>
          </a:p>
          <a:p>
            <a:endParaRPr lang="en-AU" sz="2800" dirty="0"/>
          </a:p>
          <a:p>
            <a:endParaRPr lang="en-AU" sz="28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9CBC9E48-7F0D-4291-AED1-F24FEBEF44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9460" y="6307734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7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32271-D4CC-4040-8F90-1FD8EFD4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250" y="490531"/>
            <a:ext cx="9490626" cy="960437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Download reference documents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6EB846-15B3-48B2-A149-B0F8BDE00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154" y="1778839"/>
            <a:ext cx="9521127" cy="4525963"/>
          </a:xfrm>
        </p:spPr>
        <p:txBody>
          <a:bodyPr>
            <a:normAutofit/>
          </a:bodyPr>
          <a:lstStyle/>
          <a:p>
            <a:r>
              <a:rPr lang="en-AU" sz="3200" dirty="0"/>
              <a:t>Supervisor</a:t>
            </a:r>
          </a:p>
          <a:p>
            <a:pPr lvl="1"/>
            <a:r>
              <a:rPr lang="en-AU" sz="2800" dirty="0" smtClean="0"/>
              <a:t>Procedures</a:t>
            </a:r>
          </a:p>
          <a:p>
            <a:pPr marL="457200" lvl="1" indent="0">
              <a:buNone/>
            </a:pPr>
            <a:endParaRPr lang="en-AU" sz="2400" dirty="0"/>
          </a:p>
          <a:p>
            <a:r>
              <a:rPr lang="en-AU" sz="3200" dirty="0"/>
              <a:t>Workers</a:t>
            </a:r>
          </a:p>
          <a:p>
            <a:pPr lvl="1"/>
            <a:r>
              <a:rPr lang="en-AU" sz="2800" dirty="0"/>
              <a:t>SOP</a:t>
            </a:r>
          </a:p>
          <a:p>
            <a:pPr lvl="1"/>
            <a:r>
              <a:rPr lang="en-AU" sz="2800" dirty="0"/>
              <a:t>Risk assessment</a:t>
            </a:r>
          </a:p>
          <a:p>
            <a:pPr lvl="1"/>
            <a:r>
              <a:rPr lang="en-AU" sz="2800" dirty="0" smtClean="0"/>
              <a:t>Forms</a:t>
            </a:r>
            <a:endParaRPr lang="en-AU" sz="2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0D092313-6297-408A-83A6-585C17830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23400" y="6371876"/>
            <a:ext cx="637452" cy="436818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36F02-7D71-4E9C-804A-36B671E9A855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86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6918"/>
            <a:ext cx="10972800" cy="1143000"/>
          </a:xfrm>
        </p:spPr>
        <p:txBody>
          <a:bodyPr/>
          <a:lstStyle/>
          <a:p>
            <a:r>
              <a:rPr lang="en-AU" dirty="0"/>
              <a:t>What is steel construction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63" y="1555668"/>
            <a:ext cx="9603275" cy="4631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dirty="0"/>
              <a:t>Any work to erect assembled portions and single components of structural steel, such as:</a:t>
            </a:r>
          </a:p>
          <a:p>
            <a:pPr lvl="1">
              <a:lnSpc>
                <a:spcPct val="110000"/>
              </a:lnSpc>
            </a:pPr>
            <a:r>
              <a:rPr lang="en-AU" sz="2000" dirty="0"/>
              <a:t>columns </a:t>
            </a:r>
          </a:p>
          <a:p>
            <a:pPr lvl="1">
              <a:lnSpc>
                <a:spcPct val="110000"/>
              </a:lnSpc>
            </a:pPr>
            <a:r>
              <a:rPr lang="en-AU" sz="2000" dirty="0"/>
              <a:t>beams </a:t>
            </a:r>
          </a:p>
          <a:p>
            <a:pPr lvl="1">
              <a:lnSpc>
                <a:spcPct val="110000"/>
              </a:lnSpc>
            </a:pPr>
            <a:r>
              <a:rPr lang="en-AU" sz="2000" dirty="0"/>
              <a:t>bracing </a:t>
            </a:r>
          </a:p>
          <a:p>
            <a:pPr lvl="1">
              <a:lnSpc>
                <a:spcPct val="110000"/>
              </a:lnSpc>
            </a:pPr>
            <a:r>
              <a:rPr lang="en-AU" sz="2000" dirty="0"/>
              <a:t>rafters </a:t>
            </a:r>
          </a:p>
          <a:p>
            <a:pPr lvl="1">
              <a:lnSpc>
                <a:spcPct val="110000"/>
              </a:lnSpc>
            </a:pPr>
            <a:r>
              <a:rPr lang="en-AU" sz="2000" dirty="0"/>
              <a:t>purlins </a:t>
            </a:r>
          </a:p>
          <a:p>
            <a:pPr lvl="1">
              <a:lnSpc>
                <a:spcPct val="110000"/>
              </a:lnSpc>
            </a:pPr>
            <a:r>
              <a:rPr lang="en-AU" sz="2000" dirty="0"/>
              <a:t>girts </a:t>
            </a:r>
          </a:p>
          <a:p>
            <a:pPr lvl="1">
              <a:lnSpc>
                <a:spcPct val="110000"/>
              </a:lnSpc>
            </a:pPr>
            <a:r>
              <a:rPr lang="en-AU" sz="2000" dirty="0"/>
              <a:t>bridging and fly bracing </a:t>
            </a:r>
          </a:p>
          <a:p>
            <a:pPr lvl="1">
              <a:lnSpc>
                <a:spcPct val="110000"/>
              </a:lnSpc>
            </a:pPr>
            <a:r>
              <a:rPr lang="en-AU" sz="2000" dirty="0"/>
              <a:t>trusses</a:t>
            </a:r>
          </a:p>
          <a:p>
            <a:pPr lvl="1">
              <a:lnSpc>
                <a:spcPct val="110000"/>
              </a:lnSpc>
            </a:pPr>
            <a:r>
              <a:rPr lang="en-AU" sz="2000" dirty="0"/>
              <a:t>free standing structures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A0D19A1-68E9-433F-9B86-7A22F89F04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6558" y="6307735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schemas.microsoft.com/office/2006/documentManagement/types"/>
    <ds:schemaRef ds:uri="http://purl.org/dc/terms/"/>
    <ds:schemaRef ds:uri="http://purl.org/dc/elements/1.1/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50</Words>
  <Application>Microsoft Office PowerPoint</Application>
  <PresentationFormat>Custom</PresentationFormat>
  <Paragraphs>24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Gallery</vt:lpstr>
      <vt:lpstr>PowerPoint Presentation</vt:lpstr>
      <vt:lpstr>Download reference documents </vt:lpstr>
      <vt:lpstr>What is steel construction work?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2020-03-22T23:47:59Z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