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0"/>
  </p:notesMasterIdLst>
  <p:handoutMasterIdLst>
    <p:handoutMasterId r:id="rId11"/>
  </p:handoutMasterIdLst>
  <p:sldIdLst>
    <p:sldId id="274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30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March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/>
          <a:p>
            <a:r>
              <a:rPr lang="en-AU" dirty="0"/>
              <a:t>SWMS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282" y="1652163"/>
            <a:ext cx="977339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PCBU carrying out high risk construction work in connection with a construction project is required to:</a:t>
            </a:r>
          </a:p>
          <a:p>
            <a:pPr lvl="1"/>
            <a:r>
              <a:rPr lang="en-AU" sz="2400" dirty="0"/>
              <a:t>SWMS is prepared before the proposed work starts</a:t>
            </a:r>
            <a:endParaRPr lang="en-AU" sz="2400" b="1" dirty="0"/>
          </a:p>
          <a:p>
            <a:pPr lvl="1"/>
            <a:r>
              <a:rPr lang="en-AU" sz="2400" dirty="0"/>
              <a:t>Ensure that the high risk construction work is carried out in</a:t>
            </a:r>
            <a:r>
              <a:rPr lang="en-AU" sz="2400" b="1" dirty="0"/>
              <a:t> </a:t>
            </a:r>
            <a:r>
              <a:rPr lang="en-AU" sz="2400" dirty="0"/>
              <a:t>accordance with the SWMS</a:t>
            </a:r>
            <a:endParaRPr lang="en-AU" sz="2400" b="1" dirty="0"/>
          </a:p>
          <a:p>
            <a:pPr lvl="1"/>
            <a:r>
              <a:rPr lang="en-AU" sz="2400" dirty="0"/>
              <a:t>Copy of the SWMS is given to the PC before the work starts</a:t>
            </a:r>
            <a:endParaRPr lang="en-AU" sz="2400" b="1" dirty="0"/>
          </a:p>
          <a:p>
            <a:pPr lvl="1"/>
            <a:r>
              <a:rPr lang="en-AU" sz="2400" dirty="0"/>
              <a:t>SWMS is reviewed and revised if necessary</a:t>
            </a:r>
            <a:endParaRPr lang="en-AU" sz="2400" b="1" dirty="0"/>
          </a:p>
          <a:p>
            <a:pPr lvl="1"/>
            <a:r>
              <a:rPr lang="en-AU" sz="2400" dirty="0"/>
              <a:t>Keep a copy of the SWMS until the high risk construction work is </a:t>
            </a:r>
            <a:r>
              <a:rPr lang="en-AU" sz="2400" dirty="0" smtClean="0"/>
              <a:t>completed</a:t>
            </a:r>
            <a:endParaRPr lang="en-AU" sz="2400" b="1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80755792-A602-49B1-9D11-1240C514E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558" y="6248360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893"/>
            <a:ext cx="10972800" cy="1143000"/>
          </a:xfrm>
        </p:spPr>
        <p:txBody>
          <a:bodyPr>
            <a:normAutofit/>
          </a:bodyPr>
          <a:lstStyle/>
          <a:p>
            <a:r>
              <a:rPr lang="en-AU" dirty="0"/>
              <a:t>Purpose of a SWMS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410" y="2035143"/>
            <a:ext cx="9642764" cy="4759036"/>
          </a:xfrm>
        </p:spPr>
        <p:txBody>
          <a:bodyPr>
            <a:normAutofit/>
          </a:bodyPr>
          <a:lstStyle/>
          <a:p>
            <a:pPr lvl="0"/>
            <a:r>
              <a:rPr lang="en-AU" sz="2800" dirty="0" smtClean="0"/>
              <a:t>Describe </a:t>
            </a:r>
            <a:r>
              <a:rPr lang="en-AU" sz="2800" dirty="0"/>
              <a:t>the activity of task to be undertaken</a:t>
            </a:r>
            <a:endParaRPr lang="en-AU" sz="2800" b="1" dirty="0"/>
          </a:p>
          <a:p>
            <a:pPr lvl="0"/>
            <a:r>
              <a:rPr lang="en-AU" sz="2800" dirty="0"/>
              <a:t>Identify the resources, manpower and skills associated with the task</a:t>
            </a:r>
            <a:endParaRPr lang="en-AU" sz="2800" b="1" dirty="0"/>
          </a:p>
          <a:p>
            <a:pPr lvl="0"/>
            <a:r>
              <a:rPr lang="en-AU" sz="2800" dirty="0"/>
              <a:t>Assess and select control measures</a:t>
            </a:r>
            <a:endParaRPr lang="en-AU" sz="2800" b="1" dirty="0"/>
          </a:p>
          <a:p>
            <a:pPr lvl="0"/>
            <a:r>
              <a:rPr lang="en-AU" sz="2800" dirty="0"/>
              <a:t>Systematically plan the activity so it can be completed efficiently and </a:t>
            </a:r>
            <a:r>
              <a:rPr lang="en-AU" sz="2800" dirty="0" smtClean="0"/>
              <a:t>effectively</a:t>
            </a:r>
            <a:endParaRPr lang="en-AU" sz="2800" b="1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E4E391A8-0ABB-4F1A-A292-0B605B363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4683" y="6240012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1283"/>
            <a:ext cx="10972800" cy="1143000"/>
          </a:xfrm>
        </p:spPr>
        <p:txBody>
          <a:bodyPr>
            <a:normAutofit/>
          </a:bodyPr>
          <a:lstStyle/>
          <a:p>
            <a:r>
              <a:rPr lang="en-AU" dirty="0"/>
              <a:t>What should be in a SWMS?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08" y="1552700"/>
            <a:ext cx="9714017" cy="4539343"/>
          </a:xfrm>
        </p:spPr>
        <p:txBody>
          <a:bodyPr>
            <a:normAutofit/>
          </a:bodyPr>
          <a:lstStyle/>
          <a:p>
            <a:pPr lvl="0"/>
            <a:r>
              <a:rPr lang="en-AU" sz="2200" dirty="0"/>
              <a:t>The circumstance at the workplace that may affect the way in which the high risk construction work is carried out</a:t>
            </a:r>
            <a:endParaRPr lang="en-AU" sz="2200" b="1" dirty="0"/>
          </a:p>
          <a:p>
            <a:pPr lvl="0"/>
            <a:r>
              <a:rPr lang="en-AU" sz="2200" dirty="0"/>
              <a:t>On a construction project, the WHS management plan prepared by the principal </a:t>
            </a:r>
            <a:r>
              <a:rPr lang="en-AU" sz="2200" dirty="0" smtClean="0"/>
              <a:t>contractor</a:t>
            </a:r>
            <a:endParaRPr lang="en-AU" sz="2200" b="1" dirty="0"/>
          </a:p>
          <a:p>
            <a:pPr lvl="1"/>
            <a:r>
              <a:rPr lang="en-AU" sz="2200" dirty="0"/>
              <a:t>Identify the work that is high risk construction work</a:t>
            </a:r>
            <a:endParaRPr lang="en-AU" sz="2200" b="1" dirty="0"/>
          </a:p>
          <a:p>
            <a:pPr lvl="1"/>
            <a:r>
              <a:rPr lang="en-AU" sz="2200" dirty="0"/>
              <a:t>Specify hazards relating to the high risk construction work and risks to health and safety associated with those hazards</a:t>
            </a:r>
            <a:endParaRPr lang="en-AU" sz="2200" b="1" dirty="0"/>
          </a:p>
          <a:p>
            <a:pPr lvl="1"/>
            <a:r>
              <a:rPr lang="en-AU" sz="2200" dirty="0"/>
              <a:t>Describe the measures to be implemented to control the risks</a:t>
            </a:r>
            <a:endParaRPr lang="en-AU" sz="2200" b="1" dirty="0"/>
          </a:p>
          <a:p>
            <a:pPr lvl="1"/>
            <a:r>
              <a:rPr lang="en-AU" sz="2200" dirty="0"/>
              <a:t>Describe how the control measures are to be implemented, monitored and reviewed </a:t>
            </a:r>
            <a:endParaRPr lang="en-AU" sz="2200" b="1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CF898AC-E7A0-4A54-A8A9-F0EB6EFAA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9570" y="6260000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should be in a SWMS?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535" y="1540825"/>
            <a:ext cx="9690266" cy="4563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200" b="1" dirty="0"/>
              <a:t>SWMS should include:</a:t>
            </a:r>
          </a:p>
          <a:p>
            <a:pPr lvl="1"/>
            <a:r>
              <a:rPr lang="en-AU" sz="2200" dirty="0"/>
              <a:t>The PCBU’s name, address and ABN</a:t>
            </a:r>
            <a:endParaRPr lang="en-AU" sz="2200" b="1" dirty="0"/>
          </a:p>
          <a:p>
            <a:pPr lvl="1"/>
            <a:r>
              <a:rPr lang="en-AU" sz="2200" dirty="0"/>
              <a:t>Person(s) responsible for implementation, monitoring and compliance with the SWMS</a:t>
            </a:r>
            <a:endParaRPr lang="en-AU" sz="2200" b="1" dirty="0"/>
          </a:p>
          <a:p>
            <a:pPr marL="0" lvl="0" indent="0">
              <a:buNone/>
            </a:pPr>
            <a:r>
              <a:rPr lang="en-AU" sz="2200" dirty="0"/>
              <a:t>If construction  work is being carried out </a:t>
            </a:r>
            <a:endParaRPr lang="en-AU" sz="2200" b="1" dirty="0"/>
          </a:p>
          <a:p>
            <a:pPr lvl="1"/>
            <a:r>
              <a:rPr lang="en-AU" sz="2200" dirty="0"/>
              <a:t>Name of the principal contractor</a:t>
            </a:r>
            <a:endParaRPr lang="en-AU" sz="2200" b="1" dirty="0"/>
          </a:p>
          <a:p>
            <a:pPr lvl="1"/>
            <a:r>
              <a:rPr lang="en-AU" sz="2200" dirty="0"/>
              <a:t>Address where the high risk work will be carried out</a:t>
            </a:r>
            <a:endParaRPr lang="en-AU" sz="2200" b="1" dirty="0"/>
          </a:p>
          <a:p>
            <a:pPr lvl="1"/>
            <a:r>
              <a:rPr lang="en-AU" sz="2200" dirty="0"/>
              <a:t>Date the SWMS was prepared and the date it was provided to the principal contractor</a:t>
            </a:r>
            <a:endParaRPr lang="en-AU" sz="2200" b="1" dirty="0"/>
          </a:p>
          <a:p>
            <a:pPr lvl="1"/>
            <a:r>
              <a:rPr lang="en-AU" sz="2200" dirty="0"/>
              <a:t>The review date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AFFF786C-3EF3-46AE-A66E-250E469109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558" y="6248125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should be in a SWMS?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09" y="1968325"/>
            <a:ext cx="9690266" cy="4206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SWMS may also include:</a:t>
            </a:r>
          </a:p>
          <a:p>
            <a:pPr lvl="1"/>
            <a:r>
              <a:rPr lang="en-AU" sz="2400" dirty="0"/>
              <a:t>The name of the workers that have been consulted on the content of the SWMS</a:t>
            </a:r>
            <a:endParaRPr lang="en-AU" sz="2400" b="1" dirty="0"/>
          </a:p>
          <a:p>
            <a:pPr lvl="1"/>
            <a:r>
              <a:rPr lang="en-AU" sz="2400" dirty="0"/>
              <a:t>The date the consultation occurred</a:t>
            </a:r>
            <a:endParaRPr lang="en-AU" sz="2400" b="1" dirty="0"/>
          </a:p>
          <a:p>
            <a:pPr lvl="1"/>
            <a:r>
              <a:rPr lang="en-AU" sz="2400" dirty="0"/>
              <a:t>The signature of each worker acknowledging their participation in this consultation and the</a:t>
            </a:r>
            <a:endParaRPr lang="en-AU" sz="2400" b="1" dirty="0"/>
          </a:p>
          <a:p>
            <a:pPr lvl="1"/>
            <a:r>
              <a:rPr lang="en-AU" sz="2400" dirty="0"/>
              <a:t>Opportunity to discuss the proposed measures </a:t>
            </a:r>
            <a:endParaRPr lang="en-AU" sz="2400" b="1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80FCBD0D-DA00-4C4E-9ACB-060F9C2DD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3939" y="6311262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328</Words>
  <Application>Microsoft Office PowerPoint</Application>
  <PresentationFormat>Custom</PresentationFormat>
  <Paragraphs>34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Gallery</vt:lpstr>
      <vt:lpstr>SWMS</vt:lpstr>
      <vt:lpstr>Purpose of a SWMS</vt:lpstr>
      <vt:lpstr>What should be in a SWMS?</vt:lpstr>
      <vt:lpstr>What should be in a SWMS?</vt:lpstr>
      <vt:lpstr>What should be in a SWMS?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2020-03-24T22:54:37Z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