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8" r:id="rId4"/>
  </p:sldMasterIdLst>
  <p:notesMasterIdLst>
    <p:notesMasterId r:id="rId8"/>
  </p:notesMasterIdLst>
  <p:handoutMasterIdLst>
    <p:handoutMasterId r:id="rId9"/>
  </p:handout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45" d="100"/>
          <a:sy n="45" d="100"/>
        </p:scale>
        <p:origin x="-126" y="-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480C03-B229-4FB2-B941-18E9C296D526}" type="slidenum">
              <a:rPr lang="en-AU" altLang="en-US" smtClean="0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72762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D78604-4C00-42CE-8733-D65D23C0ED4D}" type="slidenum">
              <a:rPr lang="en-AU" altLang="en-US" smtClean="0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39963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EAA07E-E927-4881-9369-DB6BAE3358E7}" type="slidenum">
              <a:rPr lang="en-AU" altLang="en-US" smtClean="0">
                <a:solidFill>
                  <a:prstClr val="black"/>
                </a:solidFill>
              </a:rPr>
              <a:pPr/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8231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6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7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://www.safeworkaustralia.gov.au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103" y="274638"/>
            <a:ext cx="9662984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ctr"/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ROLE AND FUNCTION OF  THE REGULATOR</a:t>
            </a:r>
            <a:endParaRPr lang="en-AU" altLang="en-US" sz="3600" dirty="0">
              <a:solidFill>
                <a:schemeClr val="accent6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2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2580" name="Rectangle 4"/>
          <p:cNvSpPr>
            <a:spLocks/>
          </p:cNvSpPr>
          <p:nvPr/>
        </p:nvSpPr>
        <p:spPr bwMode="auto">
          <a:xfrm>
            <a:off x="1297459" y="1816101"/>
            <a:ext cx="9638271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None/>
            </a:pPr>
            <a:r>
              <a:rPr lang="en-AU" altLang="en-US" sz="2000" b="1" dirty="0"/>
              <a:t>Functions of  the Regulator include: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AU" altLang="en-US" sz="2000" dirty="0"/>
              <a:t>Provide advice, information, and support training and education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AU" altLang="en-US" sz="2000" dirty="0"/>
              <a:t>Foster cooperation and consultation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AU" altLang="en-US" sz="2000" dirty="0"/>
              <a:t>Collect, analyse and publicise statistics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AU" altLang="en-US" sz="2000" dirty="0"/>
              <a:t>Encourage and co-ordinate the sharing of information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AU" altLang="en-US" sz="2000" dirty="0"/>
              <a:t>Monitor and enforce compliance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 dirty="0"/>
              <a:t>The </a:t>
            </a:r>
            <a:r>
              <a:rPr lang="en-AU" altLang="en-US" sz="2000" i="1" dirty="0"/>
              <a:t>National Compliance and Enforcement Policy</a:t>
            </a:r>
            <a:r>
              <a:rPr lang="en-AU" altLang="en-US" sz="2000" dirty="0"/>
              <a:t> explains how the regulators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 dirty="0"/>
              <a:t>will carry out their role (see: </a:t>
            </a:r>
            <a:r>
              <a:rPr lang="en-AU" altLang="en-US" sz="2000" dirty="0">
                <a:hlinkClick r:id="rId5"/>
              </a:rPr>
              <a:t>www.safeworkaustralia.gov.au</a:t>
            </a:r>
            <a:r>
              <a:rPr lang="en-AU" altLang="en-US" sz="2000" dirty="0"/>
              <a:t>).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6CD8447-BA6C-4F4F-BC37-4929A295D8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0450" y="6092826"/>
            <a:ext cx="649817" cy="487363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January 2020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8905895" y="634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1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816" y="274638"/>
            <a:ext cx="9613557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ctr"/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ROLE OF THE INSPECTORATE IN CONSULTATION</a:t>
            </a:r>
            <a:endParaRPr lang="en-AU" altLang="en-US" sz="3600" dirty="0">
              <a:solidFill>
                <a:schemeClr val="accent6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46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4628" name="Rectangle 4"/>
          <p:cNvSpPr>
            <a:spLocks/>
          </p:cNvSpPr>
          <p:nvPr/>
        </p:nvSpPr>
        <p:spPr bwMode="auto">
          <a:xfrm>
            <a:off x="897467" y="1816101"/>
            <a:ext cx="10972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 b="1" dirty="0"/>
              <a:t>Inspectors have a role under the WHS Act in advising and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None/>
            </a:pPr>
            <a:r>
              <a:rPr lang="en-AU" altLang="en-US" sz="2000" b="1" dirty="0"/>
              <a:t>supporting workplaces and can:</a:t>
            </a:r>
            <a:r>
              <a:rPr lang="en-AU" altLang="en-US" sz="2000" dirty="0"/>
              <a:t>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AU" altLang="en-US" sz="2000" dirty="0"/>
              <a:t>Provide advice about work health and safety matters;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AU" altLang="en-US" sz="2000" dirty="0"/>
              <a:t>Assist in the negotiation of consultation arrangements;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AU" altLang="en-US" sz="2000" dirty="0"/>
              <a:t>Assist in resolving work health and safety issues and relevant access/right of entry issues including anonymous complaints;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AU" altLang="en-US" sz="2000" dirty="0"/>
              <a:t>Require compliance with the WHS Act through issuing notices;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AU" altLang="en-US" sz="2000" dirty="0"/>
              <a:t>Review disputed Provisional Improvement Notices (PINs); and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AU" altLang="en-US" sz="2000" dirty="0"/>
              <a:t>Investigate breaches of the law and assist in prosecutions.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36A7A54B-53C1-4FE0-A53D-A1229CC52C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0450" y="6092826"/>
            <a:ext cx="649817" cy="487363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January 2020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8905895" y="634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2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173" y="274638"/>
            <a:ext cx="9613558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ctr"/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POWERS OF INSPECTORS</a:t>
            </a:r>
            <a:endParaRPr lang="en-AU" altLang="en-US" sz="3600" dirty="0">
              <a:solidFill>
                <a:schemeClr val="accent6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66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1556" name="Rectangle 4"/>
          <p:cNvSpPr>
            <a:spLocks/>
          </p:cNvSpPr>
          <p:nvPr/>
        </p:nvSpPr>
        <p:spPr bwMode="auto">
          <a:xfrm>
            <a:off x="897467" y="1914957"/>
            <a:ext cx="10972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buFont typeface="Arial" panose="020B0604020202020204" pitchFamily="34" charset="0"/>
              <a:defRPr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AU" altLang="en-US" sz="2000" dirty="0"/>
              <a:t>To help inspectors perform these functions, they are given powers to </a:t>
            </a:r>
            <a:r>
              <a:rPr lang="en-AU" altLang="en-US" sz="2000" b="1" dirty="0"/>
              <a:t>enter a</a:t>
            </a:r>
          </a:p>
          <a:p>
            <a:pPr>
              <a:defRPr/>
            </a:pPr>
            <a:r>
              <a:rPr lang="en-AU" altLang="en-US" sz="2000" b="1" dirty="0"/>
              <a:t>workplace at any time.</a:t>
            </a:r>
          </a:p>
          <a:p>
            <a:pPr>
              <a:defRPr/>
            </a:pPr>
            <a:endParaRPr lang="en-AU" altLang="en-US" sz="2000" b="1" dirty="0"/>
          </a:p>
          <a:p>
            <a:pPr marL="0" indent="0">
              <a:spcAft>
                <a:spcPct val="50000"/>
              </a:spcAft>
              <a:defRPr/>
            </a:pPr>
            <a:r>
              <a:rPr lang="en-AU" altLang="en-US" sz="2000" b="1" dirty="0"/>
              <a:t>Once at a workplace, inspectors are entitled to:</a:t>
            </a:r>
          </a:p>
          <a:p>
            <a:pPr>
              <a:spcAft>
                <a:spcPct val="500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000" dirty="0"/>
              <a:t>Inspect and examine the workplace and any item or document at the workplace;</a:t>
            </a:r>
          </a:p>
          <a:p>
            <a:pPr>
              <a:spcAft>
                <a:spcPct val="500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000" dirty="0"/>
              <a:t>Bring to, and use equipment or other materials at the workplace;</a:t>
            </a:r>
          </a:p>
          <a:p>
            <a:pPr>
              <a:spcAft>
                <a:spcPct val="500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000" dirty="0"/>
              <a:t>Take measurements, samples, conduct tests, and make recordings or sketches (including photos, video and audio recordings); and</a:t>
            </a:r>
          </a:p>
          <a:p>
            <a:pPr>
              <a:spcAft>
                <a:spcPct val="500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000" dirty="0"/>
              <a:t>Require any person at the workplace to assist them to carry out their enquiries.</a:t>
            </a:r>
          </a:p>
          <a:p>
            <a:pPr>
              <a:defRPr/>
            </a:pPr>
            <a:endParaRPr lang="en-AU" altLang="en-US" dirty="0"/>
          </a:p>
          <a:p>
            <a:pPr>
              <a:defRPr/>
            </a:pPr>
            <a:endParaRPr lang="en-AU" altLang="en-US" dirty="0"/>
          </a:p>
          <a:p>
            <a:pPr>
              <a:defRPr/>
            </a:pPr>
            <a:endParaRPr lang="en-AU" altLang="en-US" dirty="0"/>
          </a:p>
          <a:p>
            <a:pPr>
              <a:defRPr/>
            </a:pPr>
            <a:endParaRPr lang="en-AU" altLang="en-US" dirty="0"/>
          </a:p>
          <a:p>
            <a:pPr>
              <a:defRPr/>
            </a:pPr>
            <a:endParaRPr lang="en-AU" alt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150112E1-E0A8-498B-AFE8-C098FC9117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6968" y="6092826"/>
            <a:ext cx="649817" cy="487363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January 2020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8905895" y="634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3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261</Words>
  <Application>Microsoft Office PowerPoint</Application>
  <PresentationFormat>Custom</PresentationFormat>
  <Paragraphs>53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1_Gallery</vt:lpstr>
      <vt:lpstr>ROLE AND FUNCTION OF  THE REGULATOR</vt:lpstr>
      <vt:lpstr>ROLE OF THE INSPECTORATE IN CONSULTATION</vt:lpstr>
      <vt:lpstr>POWERS OF INSPECTORS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2020-01-17T01:04:43Z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