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6376C-FE73-4EE1-B0E7-0712F7FB0364}" type="datetimeFigureOut">
              <a:rPr lang="en-AU" smtClean="0"/>
              <a:t>6/12/2019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6CA6-56CA-4C40-8F5B-9B2D246ACC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638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F822E3-95F5-445D-9C6B-044E9FF41FFD}" type="slidenum">
              <a:rPr lang="en-AU" altLang="en-US">
                <a:solidFill>
                  <a:prstClr val="black"/>
                </a:solidFill>
              </a:rPr>
              <a:pPr/>
              <a:t>1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5065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6C35A20-D11D-448E-BAF2-E8F5D8FABAF3}" type="slidenum">
              <a:rPr lang="en-AU" altLang="en-US">
                <a:solidFill>
                  <a:prstClr val="black"/>
                </a:solidFill>
              </a:rPr>
              <a:pPr/>
              <a:t>2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AU" altLang="en-US" sz="900" dirty="0"/>
          </a:p>
          <a:p>
            <a:pPr eaLnBrk="1" hangingPunct="1">
              <a:lnSpc>
                <a:spcPct val="90000"/>
              </a:lnSpc>
            </a:pPr>
            <a:r>
              <a:rPr lang="en-AU" altLang="en-US" sz="900" dirty="0"/>
              <a:t>From the day the applicant received or became aware of the original decision, an application for an external review must be made within: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900" dirty="0"/>
              <a:t>- 30 calendar days to the Queensland Industrial Relations Commission (QIRC), or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900" dirty="0"/>
              <a:t>- 28 calendar days to the Queensland Administrative Tribunal (QCAT).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AU" altLang="en-US" sz="8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AU" altLang="en-US" sz="800" dirty="0">
                <a:latin typeface="Arial Narrow" panose="020B0606020202030204" pitchFamily="34" charset="0"/>
              </a:rPr>
              <a:t>QCAT and QIRC may stay the operation of a decision that is the subject of an external review pending a decision on the review.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800" dirty="0">
                <a:latin typeface="Arial Narrow" panose="020B0606020202030204" pitchFamily="34" charset="0"/>
              </a:rPr>
              <a:t>QCAT and QIRC may, on an external review, </a:t>
            </a:r>
            <a:r>
              <a:rPr lang="en-AU" altLang="en-US" sz="800" b="1" dirty="0">
                <a:latin typeface="Arial Narrow" panose="020B0606020202030204" pitchFamily="34" charset="0"/>
              </a:rPr>
              <a:t>confirm, vary or revoke </a:t>
            </a:r>
            <a:r>
              <a:rPr lang="en-AU" altLang="en-US" sz="800" dirty="0">
                <a:latin typeface="Arial Narrow" panose="020B0606020202030204" pitchFamily="34" charset="0"/>
              </a:rPr>
              <a:t>the decision concerned.</a:t>
            </a:r>
          </a:p>
          <a:p>
            <a:pPr eaLnBrk="1" hangingPunct="1">
              <a:lnSpc>
                <a:spcPct val="90000"/>
              </a:lnSpc>
            </a:pPr>
            <a:endParaRPr lang="en-AU" altLang="en-US" sz="8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Background References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800" u="sng" dirty="0">
                <a:latin typeface="Arial Narrow" panose="020B0606020202030204" pitchFamily="34" charset="0"/>
                <a:cs typeface="Arial" panose="020B0604020202020204" pitchFamily="34" charset="0"/>
              </a:rPr>
              <a:t>www.worksafe.qld.gov.au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800" dirty="0">
                <a:latin typeface="Arial Narrow" panose="020B0606020202030204" pitchFamily="34" charset="0"/>
                <a:cs typeface="Arial" panose="020B0604020202020204" pitchFamily="34" charset="0"/>
              </a:rPr>
              <a:t>WHS Act 2011: s223 - 229</a:t>
            </a:r>
          </a:p>
          <a:p>
            <a:pPr eaLnBrk="1" hangingPunct="1">
              <a:lnSpc>
                <a:spcPct val="90000"/>
              </a:lnSpc>
            </a:pPr>
            <a:endParaRPr lang="en-AU" altLang="en-US" sz="8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AU" altLang="en-US" sz="800" dirty="0"/>
          </a:p>
        </p:txBody>
      </p:sp>
    </p:spTree>
    <p:extLst>
      <p:ext uri="{BB962C8B-B14F-4D97-AF65-F5344CB8AC3E}">
        <p14:creationId xmlns:p14="http://schemas.microsoft.com/office/powerpoint/2010/main" val="2200206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8" y="16288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95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9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US" alt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249575" y="64039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 December 2019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6345575" y="63773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457200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‹#›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FEC3EE3-2E91-4014-AF1A-A4B6B198EBD9}"/>
              </a:ext>
            </a:extLst>
          </p:cNvPr>
          <p:cNvGrpSpPr/>
          <p:nvPr/>
        </p:nvGrpSpPr>
        <p:grpSpPr>
          <a:xfrm>
            <a:off x="3131840" y="6377305"/>
            <a:ext cx="2597785" cy="399415"/>
            <a:chOff x="2882265" y="0"/>
            <a:chExt cx="2598086" cy="451669"/>
          </a:xfrm>
        </p:grpSpPr>
        <p:pic>
          <p:nvPicPr>
            <p:cNvPr id="8" name="Picture 7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F56C0A61-2710-4FB8-936C-DA2E230A0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9" name="TextBox 7">
              <a:extLst>
                <a:ext uri="{FF2B5EF4-FFF2-40B4-BE49-F238E27FC236}">
                  <a16:creationId xmlns:a16="http://schemas.microsoft.com/office/drawing/2014/main" xmlns="" id="{AE01CD35-04CF-4783-943F-829A67244349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457200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545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ü"/>
        <a:defRPr sz="32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7030A0"/>
        </a:buClr>
        <a:buFont typeface="Wingdings" panose="05000000000000000000" pitchFamily="2" charset="2"/>
        <a:buChar char="Ø"/>
        <a:defRPr sz="28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4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2800" dirty="0"/>
              <a:t>REVIEWABLE DECISIONS</a:t>
            </a:r>
          </a:p>
        </p:txBody>
      </p:sp>
      <p:sp>
        <p:nvSpPr>
          <p:cNvPr id="81922" name="Rectangle 2"/>
          <p:cNvSpPr>
            <a:spLocks noGrp="1"/>
          </p:cNvSpPr>
          <p:nvPr>
            <p:ph idx="1"/>
          </p:nvPr>
        </p:nvSpPr>
        <p:spPr>
          <a:xfrm>
            <a:off x="483448" y="111364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altLang="en-US" sz="2400" b="1" dirty="0"/>
              <a:t>HSRs who represent a worker affected on the following matters can seek to have decisions made by WHSQ reviewed including:</a:t>
            </a:r>
          </a:p>
          <a:p>
            <a:pPr marL="0" indent="0" eaLnBrk="1" hangingPunct="1">
              <a:buNone/>
            </a:pPr>
            <a:endParaRPr lang="en-AU" altLang="en-US" sz="22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A decision made following a failure to commence negotiations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A decision in relation to training of HSRs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A decision on the review of a PIN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The issuing of an improvement notice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The extension of time for compliance with an improvement notice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Issuing of a prohibition notice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Issuing of a subsequent notice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A decision to vary or cancel a </a:t>
            </a:r>
            <a:r>
              <a:rPr lang="en-AU" altLang="en-US" sz="2200" dirty="0" smtClean="0"/>
              <a:t>notice</a:t>
            </a:r>
            <a:endParaRPr lang="en-AU" altLang="en-US" sz="2200" dirty="0"/>
          </a:p>
          <a:p>
            <a:pPr eaLnBrk="1" hangingPunct="1"/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A7EBAF6-F51A-4E43-BE37-C904ECD68D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6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2800" dirty="0"/>
              <a:t>REVIEW OF DECISIONS OF AN INSPECTOR</a:t>
            </a:r>
          </a:p>
        </p:txBody>
      </p:sp>
      <p:sp>
        <p:nvSpPr>
          <p:cNvPr id="83970" name="Rectangle 2"/>
          <p:cNvSpPr>
            <a:spLocks noGrp="1"/>
          </p:cNvSpPr>
          <p:nvPr>
            <p:ph idx="1"/>
          </p:nvPr>
        </p:nvSpPr>
        <p:spPr>
          <a:xfrm>
            <a:off x="483448" y="1126519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altLang="en-US" sz="2200" b="1" dirty="0"/>
              <a:t>HSRs can apply for:</a:t>
            </a:r>
          </a:p>
          <a:p>
            <a:pPr marL="0" indent="0" eaLnBrk="1" hangingPunct="1">
              <a:buNone/>
            </a:pPr>
            <a:endParaRPr lang="en-AU" altLang="en-US" sz="1200" b="1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 smtClean="0"/>
              <a:t>Internal </a:t>
            </a:r>
            <a:r>
              <a:rPr lang="en-AU" altLang="en-US" sz="2200" dirty="0"/>
              <a:t>review by applying to THE REGULATOR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External review by applying to Industrial Relations Commission and Civil Administrative Tribunal</a:t>
            </a:r>
          </a:p>
          <a:p>
            <a:pPr marL="0" indent="0" eaLnBrk="1" hangingPunct="1">
              <a:buNone/>
            </a:pPr>
            <a:endParaRPr lang="en-AU" altLang="en-US" sz="1200" dirty="0"/>
          </a:p>
          <a:p>
            <a:pPr marL="0" indent="0" eaLnBrk="1" hangingPunct="1">
              <a:buNone/>
            </a:pPr>
            <a:r>
              <a:rPr lang="en-AU" altLang="en-US" sz="2200" b="1" dirty="0"/>
              <a:t>Other persons can seek to have the decision reviewed e.g</a:t>
            </a:r>
            <a:r>
              <a:rPr lang="en-AU" altLang="en-US" sz="2200" b="1" dirty="0" smtClean="0"/>
              <a:t>.</a:t>
            </a:r>
            <a:endParaRPr lang="en-AU" altLang="en-US" sz="1200" b="1" dirty="0" smtClean="0"/>
          </a:p>
          <a:p>
            <a:pPr marL="0" indent="0" eaLnBrk="1" hangingPunct="1">
              <a:buNone/>
            </a:pPr>
            <a:r>
              <a:rPr lang="en-AU" altLang="en-US" sz="2200" b="1" dirty="0" smtClean="0"/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 smtClean="0"/>
              <a:t>The person to whom the notice was issued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 smtClean="0"/>
              <a:t>The </a:t>
            </a:r>
            <a:r>
              <a:rPr lang="en-AU" altLang="en-US" sz="2200" dirty="0"/>
              <a:t>person with management or control of the workplace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A PCBU whose interests are affected by the decision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Workers whose interests are affected by the decision</a:t>
            </a:r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B059F51-4CD6-452E-B7F1-666D230732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3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EC57CAD5-560C-434B-8401-B21BEDFDF257}" vid="{89700D7C-80C0-4A83-964C-841359276E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On-screen Show (4:3)</PresentationFormat>
  <Paragraphs>37</Paragraphs>
  <Slides>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Theme1</vt:lpstr>
      <vt:lpstr>REVIEWABLE DECISIONS</vt:lpstr>
      <vt:lpstr>REVIEW OF DECISIONS OF AN INSPECTOR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REVIEWABLE DECISIONS</dc:title>
  <dc:creator>Robin Winning</dc:creator>
  <cp:lastModifiedBy>Robin Winning</cp:lastModifiedBy>
  <cp:revision>1</cp:revision>
  <dcterms:created xsi:type="dcterms:W3CDTF">2019-12-05T22:20:23Z</dcterms:created>
  <dcterms:modified xsi:type="dcterms:W3CDTF">2019-12-05T22:21:02Z</dcterms:modified>
</cp:coreProperties>
</file>