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7"/>
  </p:notesMasterIdLst>
  <p:handoutMasterIdLst>
    <p:handoutMasterId r:id="rId8"/>
  </p:handoutMasterIdLst>
  <p:sldIdLst>
    <p:sldId id="267" r:id="rId5"/>
    <p:sldId id="26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 varScale="1">
        <p:scale>
          <a:sx n="45" d="100"/>
          <a:sy n="45" d="100"/>
        </p:scale>
        <p:origin x="-114" y="-6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1/17/2020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1/17/2020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685817" indent="-263776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55103" indent="-211021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477145" indent="-211021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899186" indent="-211021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43BE4A5-50F5-4E70-9265-70339C05633C}" type="slidenum">
              <a:rPr lang="en-AU" altLang="en-US" smtClean="0"/>
              <a:pPr/>
              <a:t>1</a:t>
            </a:fld>
            <a:endParaRPr lang="en-AU" altLang="en-US" dirty="0"/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2611401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0284F677-049F-4C02-8467-6C49A45AD4AE}" type="datetime3">
              <a:rPr lang="en-AU" smtClean="0"/>
              <a:t>17 January, 2020</a:t>
            </a:fld>
            <a:endParaRPr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1546350-078F-42A8-BBA2-6431C46FBBDC}" type="datetime3">
              <a:rPr lang="en-AU" smtClean="0"/>
              <a:t>17 January, 2020</a:t>
            </a:fld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9810FA20-C678-4C14-ADD4-D7E049EDF1E0}" type="datetime3">
              <a:rPr lang="en-AU" smtClean="0"/>
              <a:t>17 January, 2020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0D5BF20-E73A-45C5-B0A0-474E007A5F39}" type="datetime3">
              <a:rPr lang="en-AU" smtClean="0"/>
              <a:t>17 January, 2020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3" name="Date Placeholder 3"/>
          <p:cNvSpPr>
            <a:spLocks noGrp="1"/>
          </p:cNvSpPr>
          <p:nvPr>
            <p:ph type="dt" sz="half" idx="17"/>
          </p:nvPr>
        </p:nvSpPr>
        <p:spPr>
          <a:xfrm>
            <a:off x="993647" y="63356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0C26775D-FFCA-451F-9AB1-864EDCCA355C}" type="datetime3">
              <a:rPr lang="en-AU" smtClean="0"/>
              <a:t>17 January, 2020</a:t>
            </a:fld>
            <a:endParaRPr lang="en-US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F592EB6E-5CD1-4AE0-A4D0-D6C8C5A9E898}" type="datetime3">
              <a:rPr lang="en-AU" smtClean="0"/>
              <a:t>17 January, 2020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103" y="435279"/>
            <a:ext cx="9588844" cy="11430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t">
            <a:normAutofit/>
          </a:bodyPr>
          <a:lstStyle/>
          <a:p>
            <a:pPr algn="ctr"/>
            <a:r>
              <a:rPr lang="en-AU" altLang="en-US" sz="3600" dirty="0" smtClean="0">
                <a:solidFill>
                  <a:schemeClr val="accent6">
                    <a:lumMod val="75000"/>
                  </a:schemeClr>
                </a:solidFill>
              </a:rPr>
              <a:t>Regulators, offences </a:t>
            </a:r>
            <a:r>
              <a:rPr lang="en-AU" altLang="en-US" sz="3600" dirty="0">
                <a:solidFill>
                  <a:schemeClr val="accent6">
                    <a:lumMod val="75000"/>
                  </a:schemeClr>
                </a:solidFill>
              </a:rPr>
              <a:t>and penalties </a:t>
            </a:r>
            <a:endParaRPr lang="en-AU" altLang="en-US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053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altLang="en-US" dirty="0">
              <a:ea typeface="ＭＳ Ｐゴシック" panose="020B0600070205080204" pitchFamily="34" charset="-128"/>
            </a:endParaRPr>
          </a:p>
          <a:p>
            <a:endParaRPr lang="en-AU" altLang="en-US" dirty="0">
              <a:ea typeface="ＭＳ Ｐゴシック" panose="020B0600070205080204" pitchFamily="34" charset="-128"/>
            </a:endParaRPr>
          </a:p>
          <a:p>
            <a:endParaRPr lang="en-AU" altLang="en-US" dirty="0">
              <a:ea typeface="ＭＳ Ｐゴシック" panose="020B0600070205080204" pitchFamily="34" charset="-128"/>
            </a:endParaRPr>
          </a:p>
          <a:p>
            <a:endParaRPr lang="en-AU" altLang="en-US" dirty="0">
              <a:ea typeface="ＭＳ Ｐゴシック" panose="020B0600070205080204" pitchFamily="34" charset="-128"/>
            </a:endParaRPr>
          </a:p>
          <a:p>
            <a:endParaRPr lang="en-AU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50532" name="Rectangle 4"/>
          <p:cNvSpPr>
            <a:spLocks/>
          </p:cNvSpPr>
          <p:nvPr/>
        </p:nvSpPr>
        <p:spPr bwMode="auto">
          <a:xfrm>
            <a:off x="897467" y="1643103"/>
            <a:ext cx="10972800" cy="427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9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AU" altLang="en-US" sz="3500" dirty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AU" altLang="en-US" sz="3500" dirty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AU" altLang="en-US" sz="3500" dirty="0"/>
              <a:t>The role of Regulators and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AU" altLang="en-US" sz="3500" dirty="0"/>
              <a:t>offences and penalties 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AU" altLang="en-US" sz="3500" dirty="0"/>
              <a:t>under the WHS Act </a:t>
            </a:r>
            <a:br>
              <a:rPr lang="en-AU" altLang="en-US" sz="3500" dirty="0"/>
            </a:br>
            <a:endParaRPr lang="en-AU" altLang="en-US" sz="3500" dirty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AU" altLang="en-US" sz="3500" dirty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AU" altLang="en-US" sz="3500" dirty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AU" altLang="en-US" sz="3500" dirty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AU" altLang="en-US" sz="3500" dirty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AU" altLang="en-US" sz="3500" dirty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AU" altLang="en-US" sz="3500" dirty="0"/>
          </a:p>
        </p:txBody>
      </p:sp>
      <p:pic>
        <p:nvPicPr>
          <p:cNvPr id="2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A4765981-A5D6-4A80-BFFA-3B0816669FE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220450" y="6092032"/>
            <a:ext cx="649817" cy="487363"/>
          </a:xfrm>
          <a:prstGeom prst="rect">
            <a:avLst/>
          </a:prstGeom>
        </p:spPr>
      </p:pic>
      <p:sp>
        <p:nvSpPr>
          <p:cNvPr id="6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 January 2020</a:t>
            </a:r>
            <a:endParaRPr lang="en-A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950E17AB-5DAF-423D-8A90-81CAB28C604E}"/>
              </a:ext>
            </a:extLst>
          </p:cNvPr>
          <p:cNvSpPr txBox="1">
            <a:spLocks/>
          </p:cNvSpPr>
          <p:nvPr/>
        </p:nvSpPr>
        <p:spPr>
          <a:xfrm>
            <a:off x="8905895" y="63454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eaLnBrk="0" fontAlgn="base" hangingPunct="0">
              <a:lnSpc>
                <a:spcPct val="106000"/>
              </a:lnSpc>
              <a:spcAft>
                <a:spcPts val="800"/>
              </a:spcAft>
            </a:pPr>
            <a:fld id="{1DED7308-9AF1-4AA7-A535-9D72B2E145ED}" type="slidenum">
              <a:rPr lang="en-US" sz="1400" kern="120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fld>
            <a:endParaRPr lang="en-A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882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4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432271-D4CC-4040-8F90-1FD8EFD4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250" y="490531"/>
            <a:ext cx="9490626" cy="960437"/>
          </a:xfrm>
        </p:spPr>
        <p:txBody>
          <a:bodyPr>
            <a:normAutofit/>
          </a:bodyPr>
          <a:lstStyle/>
          <a:p>
            <a:pPr algn="ctr"/>
            <a:r>
              <a:rPr lang="en-AU" sz="3600" dirty="0">
                <a:solidFill>
                  <a:schemeClr val="accent6">
                    <a:lumMod val="75000"/>
                  </a:schemeClr>
                </a:solidFill>
              </a:rPr>
              <a:t>Download reference documents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26EB846-15B3-48B2-A149-B0F8BDE00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8154" y="1641679"/>
            <a:ext cx="9521127" cy="4525963"/>
          </a:xfrm>
        </p:spPr>
        <p:txBody>
          <a:bodyPr>
            <a:normAutofit/>
          </a:bodyPr>
          <a:lstStyle/>
          <a:p>
            <a:r>
              <a:rPr lang="en-AU" sz="2800" dirty="0"/>
              <a:t>Supervisor</a:t>
            </a:r>
          </a:p>
          <a:p>
            <a:pPr lvl="1"/>
            <a:r>
              <a:rPr lang="en-AU" sz="2400" dirty="0" smtClean="0"/>
              <a:t>Procedures</a:t>
            </a:r>
          </a:p>
          <a:p>
            <a:pPr marL="457200" lvl="1" indent="0">
              <a:buNone/>
            </a:pPr>
            <a:endParaRPr lang="en-AU" sz="2400" dirty="0"/>
          </a:p>
          <a:p>
            <a:r>
              <a:rPr lang="en-AU" sz="2800" dirty="0"/>
              <a:t>Workers</a:t>
            </a:r>
          </a:p>
          <a:p>
            <a:pPr lvl="1"/>
            <a:r>
              <a:rPr lang="en-AU" sz="2400" dirty="0"/>
              <a:t>SOP</a:t>
            </a:r>
          </a:p>
          <a:p>
            <a:pPr lvl="1"/>
            <a:r>
              <a:rPr lang="en-AU" sz="2400" dirty="0"/>
              <a:t>Risk assessment</a:t>
            </a:r>
          </a:p>
          <a:p>
            <a:pPr lvl="1"/>
            <a:r>
              <a:rPr lang="en-AU" sz="2400" dirty="0" smtClean="0"/>
              <a:t>Forms</a:t>
            </a:r>
            <a:endParaRPr lang="en-AU" sz="2400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0D092313-6297-408A-83A6-585C178309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606525" y="6336251"/>
            <a:ext cx="637452" cy="436818"/>
          </a:xfrm>
          <a:prstGeom prst="rect">
            <a:avLst/>
          </a:prstGeom>
        </p:spPr>
      </p:pic>
      <p:sp>
        <p:nvSpPr>
          <p:cNvPr id="5" name="Slide Number Placeholder 6"/>
          <p:cNvSpPr txBox="1">
            <a:spLocks/>
          </p:cNvSpPr>
          <p:nvPr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2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 January 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5436F02-7D71-4E9C-804A-36B671E9A855}" type="slidenum">
              <a:rPr lang="en-AU" smtClean="0"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18696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92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schemas.openxmlformats.org/package/2006/metadata/core-properties"/>
    <ds:schemaRef ds:uri="16c05727-aa75-4e4a-9b5f-8a80a1165891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http://schemas.microsoft.com/office/2006/documentManagement/types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37</Words>
  <Application>Microsoft Office PowerPoint</Application>
  <PresentationFormat>Custom</PresentationFormat>
  <Paragraphs>27</Paragraphs>
  <Slides>2</Slides>
  <Notes>1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Gallery</vt:lpstr>
      <vt:lpstr>Regulators, offences and penalties </vt:lpstr>
      <vt:lpstr>Download reference documents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2020-01-17T01:00:10Z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