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8" r:id="rId4"/>
  </p:sldMasterIdLst>
  <p:notesMasterIdLst>
    <p:notesMasterId r:id="rId9"/>
  </p:notesMasterIdLst>
  <p:handoutMasterIdLst>
    <p:handoutMasterId r:id="rId10"/>
  </p:handoutMasterIdLst>
  <p:sldIdLst>
    <p:sldId id="289" r:id="rId5"/>
    <p:sldId id="290" r:id="rId6"/>
    <p:sldId id="291" r:id="rId7"/>
    <p:sldId id="29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114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84F677-049F-4C02-8467-6C49A45AD4AE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0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1546350-078F-42A8-BBA2-6431C46FBBDC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9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810FA20-C678-4C14-ADD4-D7E049EDF1E0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0D5BF20-E73A-45C5-B0A0-474E007A5F39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7"/>
          </p:nvPr>
        </p:nvSpPr>
        <p:spPr>
          <a:xfrm>
            <a:off x="993647" y="63356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C26775D-FFCA-451F-9AB1-864EDCCA355C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3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592EB6E-5CD1-4AE0-A4D0-D6C8C5A9E898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5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48640"/>
            <a:ext cx="10972800" cy="752620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WHS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010" y="1405890"/>
            <a:ext cx="9707118" cy="46405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200" dirty="0"/>
              <a:t>The WHS Regulation covers a wide range of matters including: </a:t>
            </a:r>
          </a:p>
          <a:p>
            <a:pPr lvl="0"/>
            <a:r>
              <a:rPr lang="en-AU" sz="2200" dirty="0" smtClean="0"/>
              <a:t>representation </a:t>
            </a:r>
            <a:r>
              <a:rPr lang="en-AU" sz="2200" dirty="0"/>
              <a:t>and participation</a:t>
            </a:r>
          </a:p>
          <a:p>
            <a:pPr lvl="0"/>
            <a:r>
              <a:rPr lang="en-AU" sz="2200" dirty="0"/>
              <a:t>managing risks to health and safety and general workplace management</a:t>
            </a:r>
          </a:p>
          <a:p>
            <a:pPr lvl="0"/>
            <a:r>
              <a:rPr lang="en-AU" sz="2200" dirty="0"/>
              <a:t>hazardous work plant and structures</a:t>
            </a:r>
          </a:p>
          <a:p>
            <a:pPr lvl="0"/>
            <a:r>
              <a:rPr lang="en-AU" sz="2200" dirty="0"/>
              <a:t>construction work</a:t>
            </a:r>
          </a:p>
          <a:p>
            <a:pPr lvl="0"/>
            <a:r>
              <a:rPr lang="en-AU" sz="2200" dirty="0" smtClean="0"/>
              <a:t>hazardous </a:t>
            </a:r>
            <a:r>
              <a:rPr lang="en-AU" sz="2200" dirty="0"/>
              <a:t>chemicals including lead</a:t>
            </a:r>
          </a:p>
          <a:p>
            <a:pPr lvl="0"/>
            <a:r>
              <a:rPr lang="en-AU" sz="2200" dirty="0" smtClean="0"/>
              <a:t>asbestos</a:t>
            </a:r>
            <a:endParaRPr lang="en-AU" sz="2200" dirty="0"/>
          </a:p>
          <a:p>
            <a:pPr lvl="0"/>
            <a:r>
              <a:rPr lang="en-AU" sz="2200" dirty="0"/>
              <a:t>major hazard facilities</a:t>
            </a:r>
          </a:p>
          <a:p>
            <a:pPr lvl="0"/>
            <a:r>
              <a:rPr lang="en-AU" sz="2200" dirty="0"/>
              <a:t>review of decisions, exemptions, and prescribed serious illnesses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98AD12B9-5211-4339-B1B9-D60B5D6CB9E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4940" y="6370638"/>
            <a:ext cx="649817" cy="487363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71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600" dirty="0"/>
              <a:t>Codes of Practice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63" y="1512812"/>
            <a:ext cx="9603275" cy="4419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A code of practice provides practical guidance for people who have work health and safety </a:t>
            </a:r>
            <a:r>
              <a:rPr lang="en-AU" sz="2400" dirty="0" smtClean="0"/>
              <a:t>duties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Codes give guidance on:</a:t>
            </a:r>
          </a:p>
          <a:p>
            <a:r>
              <a:rPr lang="en-AU" sz="2400" dirty="0"/>
              <a:t>how to achieve the standards required under the Act</a:t>
            </a:r>
          </a:p>
          <a:p>
            <a:pPr lvl="0"/>
            <a:r>
              <a:rPr lang="en-AU" sz="2400" dirty="0"/>
              <a:t>effective ways to identify and manage </a:t>
            </a:r>
            <a:r>
              <a:rPr lang="en-AU" sz="2400" dirty="0" smtClean="0"/>
              <a:t>risks</a:t>
            </a:r>
            <a:endParaRPr lang="en-AU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The </a:t>
            </a:r>
            <a:r>
              <a:rPr lang="en-AU" sz="2400" dirty="0"/>
              <a:t>WHS Act and WHS Regulation are supported by codes of </a:t>
            </a:r>
            <a:r>
              <a:rPr lang="en-AU" sz="2400" dirty="0" smtClean="0"/>
              <a:t>practice</a:t>
            </a:r>
            <a:endParaRPr lang="en-AU" sz="24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76BEDC93-1BDD-4DD1-AD66-606053763AC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1" y="6370638"/>
            <a:ext cx="649817" cy="487363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7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267309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/>
            </a:r>
            <a:br>
              <a:rPr lang="en-AU" dirty="0"/>
            </a:br>
            <a:r>
              <a:rPr lang="en-AU" sz="4000" dirty="0"/>
              <a:t>Australian standards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63" y="1775702"/>
            <a:ext cx="9603275" cy="4110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Published documents that set out specifications, procedures and guidelines that aim to ensure products, services and systems are safe, consistent and </a:t>
            </a:r>
            <a:r>
              <a:rPr lang="en-AU" sz="2800" dirty="0" smtClean="0"/>
              <a:t>reliable</a:t>
            </a:r>
            <a:endParaRPr lang="en-AU" sz="2800" dirty="0"/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dirty="0"/>
              <a:t>A standard may also be considered information that a duty holder knows, or ought reasonably to know, about a hazard or risk and about the ways to eliminate or minimise the </a:t>
            </a:r>
            <a:r>
              <a:rPr lang="en-AU" sz="2800" dirty="0" smtClean="0"/>
              <a:t>risk</a:t>
            </a:r>
            <a:endParaRPr lang="en-AU" sz="28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75C5FE7-249E-46A8-92B7-330FF4233CD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492" y="6276711"/>
            <a:ext cx="649817" cy="487363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201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118719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/>
            </a:r>
            <a:br>
              <a:rPr lang="en-AU" dirty="0"/>
            </a:br>
            <a:r>
              <a:rPr lang="en-AU" sz="4000" dirty="0"/>
              <a:t>Australian standards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3200" dirty="0"/>
              <a:t>Standards are not laws, so there is no general requirement to conform to a </a:t>
            </a:r>
            <a:r>
              <a:rPr lang="en-AU" sz="3200" dirty="0" smtClean="0"/>
              <a:t>standard</a:t>
            </a:r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r>
              <a:rPr lang="en-AU" sz="3200" dirty="0" smtClean="0"/>
              <a:t>However</a:t>
            </a:r>
            <a:r>
              <a:rPr lang="en-AU" sz="3200" dirty="0"/>
              <a:t>, where the WHS laws require conformance with a standard, a failure to do so may result in a breach of the WHS </a:t>
            </a:r>
            <a:r>
              <a:rPr lang="en-AU" sz="3200" dirty="0" smtClean="0"/>
              <a:t>laws</a:t>
            </a:r>
            <a:endParaRPr lang="en-AU" sz="32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95E13B40-ACD8-450F-B321-8735AF51C30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0814" y="6327511"/>
            <a:ext cx="649817" cy="487363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78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220</Words>
  <Application>Microsoft Office PowerPoint</Application>
  <PresentationFormat>Custom</PresentationFormat>
  <Paragraphs>34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1_Gallery</vt:lpstr>
      <vt:lpstr>WHS Regulation</vt:lpstr>
      <vt:lpstr>Codes of Practice </vt:lpstr>
      <vt:lpstr> Australian standards </vt:lpstr>
      <vt:lpstr> Australian standards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2020-01-20T23:29:32Z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