
<file path=[Content_Types].xml><?xml version="1.0" encoding="utf-8"?>
<Types xmlns="http://schemas.openxmlformats.org/package/2006/content-types">
  <Default Extension="png" ContentType="image/png"/>
  <Default Extension="m4a" ContentType="audio/unknown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98" r:id="rId4"/>
  </p:sldMasterIdLst>
  <p:notesMasterIdLst>
    <p:notesMasterId r:id="rId6"/>
  </p:notesMasterIdLst>
  <p:handoutMasterIdLst>
    <p:handoutMasterId r:id="rId7"/>
  </p:handoutMasterIdLst>
  <p:sldIdLst>
    <p:sldId id="284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  <p:ext uri="{2D200454-40CA-4A62-9FC3-DE9A4176ACB9}">
      <p15:notes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71E42"/>
    <a:srgbClr val="E2DED9"/>
    <a:srgbClr val="FDFDFD"/>
    <a:srgbClr val="DEDBD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3C2FFA5D-87B4-456A-9821-1D502468CF0F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15" autoAdjust="0"/>
    <p:restoredTop sz="94660" autoAdjust="0"/>
  </p:normalViewPr>
  <p:slideViewPr>
    <p:cSldViewPr snapToGrid="0">
      <p:cViewPr>
        <p:scale>
          <a:sx n="80" d="100"/>
          <a:sy n="80" d="100"/>
        </p:scale>
        <p:origin x="1140" y="-7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0" d="100"/>
          <a:sy n="60" d="100"/>
        </p:scale>
        <p:origin x="-2748" y="-7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="" xmlns:a16="http://schemas.microsoft.com/office/drawing/2014/main" id="{1AD81DDF-98D4-498E-A94D-DDD7A807AD4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6391BFCE-55A1-4C09-B4B5-9359AD6F4DF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E4FA28-26D5-4BDF-9A75-C27596ADE055}" type="datetimeFigureOut">
              <a:rPr lang="en-US" smtClean="0"/>
              <a:t>1/21/2020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4BEEB1F3-97EE-4F0D-B402-E34820EC684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A054877F-A04A-4D6A-A0A8-95CC6E2D2A3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507CFE-5866-4B40-8953-42375E9B5DB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5250779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FE1D6F-8584-4A53-833D-DCA47225B220}" type="datetimeFigureOut">
              <a:rPr lang="en-US" smtClean="0"/>
              <a:t>1/21/2020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F3874D-A20A-4B3E-9C12-F524953D5B7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5305345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AU" dirty="0"/>
              <a:t>the likelihood of a hazard or risk occurring (i.e. the probability of a person being exposed to harm)</a:t>
            </a:r>
          </a:p>
          <a:p>
            <a:pPr lvl="0"/>
            <a:r>
              <a:rPr lang="en-AU" dirty="0"/>
              <a:t>the degree of harm that would result if the hazard or risk occurred (i.e. the potential seriousness of injury or harm)</a:t>
            </a:r>
          </a:p>
          <a:p>
            <a:pPr lvl="0"/>
            <a:r>
              <a:rPr lang="en-AU" dirty="0"/>
              <a:t>what the person concerned knows, or ought to reasonably know, about the hazard or risk and ways of eliminating or minimising it</a:t>
            </a:r>
          </a:p>
          <a:p>
            <a:pPr lvl="0"/>
            <a:r>
              <a:rPr lang="en-AU" dirty="0"/>
              <a:t>the availability of suitable ways to eliminate or minimise the hazard or risk</a:t>
            </a:r>
          </a:p>
          <a:p>
            <a:pPr lvl="0"/>
            <a:r>
              <a:rPr lang="en-AU" dirty="0"/>
              <a:t>the cost of eliminating or minimising the hazard or risk.</a:t>
            </a:r>
          </a:p>
          <a:p>
            <a:pPr marL="0" indent="0">
              <a:buNone/>
            </a:pPr>
            <a:endParaRPr lang="en-AU" dirty="0"/>
          </a:p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EDE1C02-7DAC-497C-A284-D95AEC94F224}" type="slidenum">
              <a:rPr lang="en-AU" smtClean="0"/>
              <a:t>1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4076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77464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 noProof="0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77464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noProof="0" dirty="0"/>
              <a:t>Click to edit Master subtitle style</a:t>
            </a:r>
          </a:p>
        </p:txBody>
      </p:sp>
      <p:cxnSp>
        <p:nvCxnSpPr>
          <p:cNvPr id="15" name="Straight Connector 14"/>
          <p:cNvCxnSpPr/>
          <p:nvPr/>
        </p:nvCxnSpPr>
        <p:spPr>
          <a:xfrm>
            <a:off x="1777464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6" name="Date Placeholder 3"/>
          <p:cNvSpPr>
            <a:spLocks noGrp="1"/>
          </p:cNvSpPr>
          <p:nvPr>
            <p:ph type="dt" sz="half" idx="2"/>
          </p:nvPr>
        </p:nvSpPr>
        <p:spPr>
          <a:xfrm>
            <a:off x="841247" y="6183277"/>
            <a:ext cx="1755649" cy="4964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0284F677-049F-4C02-8467-6C49A45AD4AE}" type="datetime3">
              <a:rPr lang="en-AU" smtClean="0">
                <a:solidFill>
                  <a:prstClr val="black"/>
                </a:solidFill>
              </a:rPr>
              <a:pPr/>
              <a:t>21 January, 2020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7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A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97028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cxnSp>
        <p:nvCxnSpPr>
          <p:cNvPr id="33" name="Straight Connector 32"/>
          <p:cNvCxnSpPr/>
          <p:nvPr/>
        </p:nvCxnSpPr>
        <p:spPr>
          <a:xfrm>
            <a:off x="1292239" y="1486603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6" name="Title 5">
            <a:extLst>
              <a:ext uri="{FF2B5EF4-FFF2-40B4-BE49-F238E27FC236}">
                <a16:creationId xmlns:a16="http://schemas.microsoft.com/office/drawing/2014/main" xmlns="" id="{C414FF1F-6558-4E39-87DB-276E44F547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2"/>
          </p:nvPr>
        </p:nvSpPr>
        <p:spPr>
          <a:xfrm>
            <a:off x="841247" y="6183277"/>
            <a:ext cx="1755649" cy="4964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D1546350-078F-42A8-BBA2-6431C46FBBDC}" type="datetime3">
              <a:rPr lang="en-AU" smtClean="0">
                <a:solidFill>
                  <a:prstClr val="black"/>
                </a:solidFill>
              </a:rPr>
              <a:pPr/>
              <a:t>21 January, 2020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8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A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61924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xmlns="" id="{FFB55B52-B62C-4800-AAC1-B15AF2FE1F45}"/>
              </a:ext>
            </a:extLst>
          </p:cNvPr>
          <p:cNvCxnSpPr/>
          <p:nvPr userDrawn="1"/>
        </p:nvCxnSpPr>
        <p:spPr>
          <a:xfrm>
            <a:off x="1292239" y="1486603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5" name="Title 4">
            <a:extLst>
              <a:ext uri="{FF2B5EF4-FFF2-40B4-BE49-F238E27FC236}">
                <a16:creationId xmlns:a16="http://schemas.microsoft.com/office/drawing/2014/main" xmlns="" id="{3DF0054B-B64C-418E-A1B8-428EE4A1DB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xmlns="" id="{A5A680F6-C147-410B-94DF-19850752D7D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694656" y="1865037"/>
            <a:ext cx="8802688" cy="3127927"/>
          </a:xfrm>
        </p:spPr>
        <p:txBody>
          <a:bodyPr anchor="ctr">
            <a:normAutofit/>
          </a:bodyPr>
          <a:lstStyle>
            <a:lvl1pPr marL="0" indent="0" algn="ctr">
              <a:buNone/>
              <a:defRPr sz="6000"/>
            </a:lvl1pPr>
            <a:lvl2pPr marL="457200" indent="0">
              <a:buNone/>
              <a:defRPr/>
            </a:lvl2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2"/>
          </p:nvPr>
        </p:nvSpPr>
        <p:spPr>
          <a:xfrm>
            <a:off x="841247" y="6183277"/>
            <a:ext cx="1755649" cy="4964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9810FA20-C678-4C14-ADD4-D7E049EDF1E0}" type="datetime3">
              <a:rPr lang="en-AU" smtClean="0">
                <a:solidFill>
                  <a:prstClr val="black"/>
                </a:solidFill>
              </a:rPr>
              <a:pPr/>
              <a:t>21 January, 2020</a:t>
            </a:fld>
            <a:endParaRPr lang="en-US" dirty="0">
              <a:solidFill>
                <a:prstClr val="black"/>
              </a:solidFill>
            </a:endParaRP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xmlns="" id="{470C3713-5445-470D-B104-96BF65FDD9E9}"/>
              </a:ext>
            </a:extLst>
          </p:cNvPr>
          <p:cNvGrpSpPr/>
          <p:nvPr userDrawn="1"/>
        </p:nvGrpSpPr>
        <p:grpSpPr>
          <a:xfrm>
            <a:off x="4718304" y="6322427"/>
            <a:ext cx="2597785" cy="399415"/>
            <a:chOff x="2882265" y="0"/>
            <a:chExt cx="2598086" cy="451669"/>
          </a:xfrm>
        </p:grpSpPr>
        <p:pic>
          <p:nvPicPr>
            <p:cNvPr id="10" name="Picture 9" descr="A picture containing building&#10;&#10;Description automatically generated">
              <a:extLst>
                <a:ext uri="{FF2B5EF4-FFF2-40B4-BE49-F238E27FC236}">
                  <a16:creationId xmlns:a16="http://schemas.microsoft.com/office/drawing/2014/main" xmlns="" id="{B93D3865-1DCC-42FB-907F-9495F94A74D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82265" y="75278"/>
              <a:ext cx="302547" cy="302547"/>
            </a:xfrm>
            <a:prstGeom prst="rect">
              <a:avLst/>
            </a:prstGeom>
          </p:spPr>
        </p:pic>
        <p:sp>
          <p:nvSpPr>
            <p:cNvPr id="11" name="TextBox 7">
              <a:extLst>
                <a:ext uri="{FF2B5EF4-FFF2-40B4-BE49-F238E27FC236}">
                  <a16:creationId xmlns:a16="http://schemas.microsoft.com/office/drawing/2014/main" xmlns="" id="{6B6D3960-23C1-4409-83A8-7499C7F0537E}"/>
                </a:ext>
              </a:extLst>
            </p:cNvPr>
            <p:cNvSpPr txBox="1"/>
            <p:nvPr userDrawn="1"/>
          </p:nvSpPr>
          <p:spPr>
            <a:xfrm>
              <a:off x="3184826" y="0"/>
              <a:ext cx="2295525" cy="451669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ctr" eaLnBrk="0" fontAlgn="base" hangingPunct="0">
                <a:lnSpc>
                  <a:spcPct val="105000"/>
                </a:lnSpc>
                <a:spcAft>
                  <a:spcPts val="800"/>
                </a:spcAft>
              </a:pPr>
              <a:r>
                <a:rPr lang="en-AU" b="1" dirty="0">
                  <a:solidFill>
                    <a:srgbClr val="000000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Achieve Best Practice</a:t>
              </a:r>
              <a:endParaRPr lang="en-AU" sz="11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2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A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48774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95246" y="1645522"/>
            <a:ext cx="5807176" cy="3840852"/>
          </a:xfrm>
        </p:spPr>
        <p:txBody>
          <a:bodyPr anchor="ctr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90909" y="1645522"/>
            <a:ext cx="3600000" cy="3836725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xmlns="" id="{6CC09F73-0AD6-4A1E-A331-75A00B808982}"/>
              </a:ext>
            </a:extLst>
          </p:cNvPr>
          <p:cNvCxnSpPr/>
          <p:nvPr userDrawn="1"/>
        </p:nvCxnSpPr>
        <p:spPr>
          <a:xfrm>
            <a:off x="1292239" y="1486603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7" name="Title 6">
            <a:extLst>
              <a:ext uri="{FF2B5EF4-FFF2-40B4-BE49-F238E27FC236}">
                <a16:creationId xmlns:a16="http://schemas.microsoft.com/office/drawing/2014/main" xmlns="" id="{1B74F78C-6D32-47C3-ABB2-6E7092A9C4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>
          <a:xfrm>
            <a:off x="841247" y="6183277"/>
            <a:ext cx="1755649" cy="4964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A0D5BF20-E73A-45C5-B0A0-474E007A5F39}" type="datetime3">
              <a:rPr lang="en-AU" smtClean="0">
                <a:solidFill>
                  <a:prstClr val="black"/>
                </a:solidFill>
              </a:rPr>
              <a:pPr/>
              <a:t>21 January, 2020</a:t>
            </a:fld>
            <a:endParaRPr lang="en-US" dirty="0">
              <a:solidFill>
                <a:prstClr val="black"/>
              </a:solidFill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xmlns="" id="{470C3713-5445-470D-B104-96BF65FDD9E9}"/>
              </a:ext>
            </a:extLst>
          </p:cNvPr>
          <p:cNvGrpSpPr/>
          <p:nvPr userDrawn="1"/>
        </p:nvGrpSpPr>
        <p:grpSpPr>
          <a:xfrm>
            <a:off x="4718304" y="6322427"/>
            <a:ext cx="2597785" cy="399415"/>
            <a:chOff x="2882265" y="0"/>
            <a:chExt cx="2598086" cy="451669"/>
          </a:xfrm>
        </p:grpSpPr>
        <p:pic>
          <p:nvPicPr>
            <p:cNvPr id="11" name="Picture 10" descr="A picture containing building&#10;&#10;Description automatically generated">
              <a:extLst>
                <a:ext uri="{FF2B5EF4-FFF2-40B4-BE49-F238E27FC236}">
                  <a16:creationId xmlns:a16="http://schemas.microsoft.com/office/drawing/2014/main" xmlns="" id="{B93D3865-1DCC-42FB-907F-9495F94A74D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82265" y="75278"/>
              <a:ext cx="302547" cy="302547"/>
            </a:xfrm>
            <a:prstGeom prst="rect">
              <a:avLst/>
            </a:prstGeom>
          </p:spPr>
        </p:pic>
        <p:sp>
          <p:nvSpPr>
            <p:cNvPr id="12" name="TextBox 7">
              <a:extLst>
                <a:ext uri="{FF2B5EF4-FFF2-40B4-BE49-F238E27FC236}">
                  <a16:creationId xmlns:a16="http://schemas.microsoft.com/office/drawing/2014/main" xmlns="" id="{6B6D3960-23C1-4409-83A8-7499C7F0537E}"/>
                </a:ext>
              </a:extLst>
            </p:cNvPr>
            <p:cNvSpPr txBox="1"/>
            <p:nvPr userDrawn="1"/>
          </p:nvSpPr>
          <p:spPr>
            <a:xfrm>
              <a:off x="3184826" y="0"/>
              <a:ext cx="2295525" cy="451669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ctr" eaLnBrk="0" fontAlgn="base" hangingPunct="0">
                <a:lnSpc>
                  <a:spcPct val="105000"/>
                </a:lnSpc>
                <a:spcAft>
                  <a:spcPts val="800"/>
                </a:spcAft>
              </a:pPr>
              <a:r>
                <a:rPr lang="en-AU" b="1" dirty="0">
                  <a:solidFill>
                    <a:srgbClr val="000000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Achieve Best Practice</a:t>
              </a:r>
              <a:endParaRPr lang="en-AU" sz="11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3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A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3385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Gallery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00394" y="3128470"/>
            <a:ext cx="3024000" cy="1906565"/>
          </a:xfrm>
        </p:spPr>
        <p:txBody>
          <a:bodyPr anchor="ctr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873638" y="5144980"/>
            <a:ext cx="3036438" cy="807405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xmlns="" id="{6CC09F73-0AD6-4A1E-A331-75A00B808982}"/>
              </a:ext>
            </a:extLst>
          </p:cNvPr>
          <p:cNvCxnSpPr/>
          <p:nvPr userDrawn="1"/>
        </p:nvCxnSpPr>
        <p:spPr>
          <a:xfrm>
            <a:off x="1292239" y="1486603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xmlns="" id="{9DE9A20D-024F-4A17-9B20-526AA4037253}"/>
              </a:ext>
            </a:extLst>
          </p:cNvPr>
          <p:cNvSpPr>
            <a:spLocks noGrp="1"/>
          </p:cNvSpPr>
          <p:nvPr>
            <p:ph idx="12"/>
          </p:nvPr>
        </p:nvSpPr>
        <p:spPr>
          <a:xfrm>
            <a:off x="4602108" y="3128470"/>
            <a:ext cx="3024000" cy="1906565"/>
          </a:xfrm>
        </p:spPr>
        <p:txBody>
          <a:bodyPr anchor="ctr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xmlns="" id="{37D8F60F-F9DD-4AAC-BF28-C004CCDF2D69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73638" y="3128470"/>
            <a:ext cx="3024000" cy="1906565"/>
          </a:xfrm>
        </p:spPr>
        <p:txBody>
          <a:bodyPr anchor="ctr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xmlns="" id="{8F09FDD8-5B1C-4AAA-8EEC-0A77C9E477D1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4595889" y="5144979"/>
            <a:ext cx="3036438" cy="807405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xmlns="" id="{E6DF0B7E-E17E-4875-966D-4DE67F755B71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1306587" y="5144978"/>
            <a:ext cx="3036438" cy="807405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xmlns="" id="{5685D963-B130-47E9-AFCC-AEBED2B1155B}"/>
              </a:ext>
            </a:extLst>
          </p:cNvPr>
          <p:cNvCxnSpPr>
            <a:cxnSpLocks/>
          </p:cNvCxnSpPr>
          <p:nvPr userDrawn="1"/>
        </p:nvCxnSpPr>
        <p:spPr>
          <a:xfrm>
            <a:off x="4484077" y="5144978"/>
            <a:ext cx="0" cy="807405"/>
          </a:xfrm>
          <a:prstGeom prst="line">
            <a:avLst/>
          </a:prstGeom>
          <a:ln w="19050">
            <a:solidFill>
              <a:schemeClr val="bg2">
                <a:lumMod val="75000"/>
              </a:schemeClr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xmlns="" id="{2FA9B6CF-713A-4942-BE35-A61AFCDDFD3D}"/>
              </a:ext>
            </a:extLst>
          </p:cNvPr>
          <p:cNvCxnSpPr>
            <a:cxnSpLocks/>
          </p:cNvCxnSpPr>
          <p:nvPr userDrawn="1"/>
        </p:nvCxnSpPr>
        <p:spPr>
          <a:xfrm>
            <a:off x="7757747" y="5144978"/>
            <a:ext cx="0" cy="807405"/>
          </a:xfrm>
          <a:prstGeom prst="line">
            <a:avLst/>
          </a:prstGeom>
          <a:ln w="19050">
            <a:solidFill>
              <a:schemeClr val="bg2">
                <a:lumMod val="75000"/>
              </a:schemeClr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9" name="Text Placeholder 18">
            <a:extLst>
              <a:ext uri="{FF2B5EF4-FFF2-40B4-BE49-F238E27FC236}">
                <a16:creationId xmlns:a16="http://schemas.microsoft.com/office/drawing/2014/main" xmlns="" id="{93809A32-C7A4-4739-994B-BE492F855ACC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290908" y="1617663"/>
            <a:ext cx="9618391" cy="1336675"/>
          </a:xfrm>
        </p:spPr>
        <p:txBody>
          <a:bodyPr>
            <a:no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xmlns="" id="{2C1ABD52-D5FE-4FC2-8449-5DA0E52853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</a:p>
        </p:txBody>
      </p:sp>
      <p:sp>
        <p:nvSpPr>
          <p:cNvPr id="16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A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23" name="Date Placeholder 3"/>
          <p:cNvSpPr>
            <a:spLocks noGrp="1"/>
          </p:cNvSpPr>
          <p:nvPr>
            <p:ph type="dt" sz="half" idx="17"/>
          </p:nvPr>
        </p:nvSpPr>
        <p:spPr>
          <a:xfrm>
            <a:off x="993647" y="6335677"/>
            <a:ext cx="1755649" cy="4964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0C26775D-FFCA-451F-9AB1-864EDCCA355C}" type="datetime3">
              <a:rPr lang="en-AU" smtClean="0">
                <a:solidFill>
                  <a:prstClr val="black"/>
                </a:solidFill>
              </a:rPr>
              <a:pPr/>
              <a:t>21 January, 2020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7" name="Slide Number Placeholder 4"/>
          <p:cNvSpPr txBox="1">
            <a:spLocks/>
          </p:cNvSpPr>
          <p:nvPr userDrawn="1"/>
        </p:nvSpPr>
        <p:spPr>
          <a:xfrm>
            <a:off x="10668000" y="64682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5436F02-7D71-4E9C-804A-36B671E9A855}" type="slidenum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A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70395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94363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noProof="0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4363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41247" y="6183277"/>
            <a:ext cx="1755649" cy="4964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F592EB6E-5CD1-4AE0-A4D0-D6C8C5A9E898}" type="datetime3">
              <a:rPr lang="en-AU" smtClean="0">
                <a:solidFill>
                  <a:prstClr val="black"/>
                </a:solidFill>
              </a:rPr>
              <a:pPr/>
              <a:t>21 January, 2020</a:t>
            </a:fld>
            <a:endParaRPr lang="en-US" dirty="0">
              <a:solidFill>
                <a:prstClr val="black"/>
              </a:solidFill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3511296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Group 8">
            <a:extLst>
              <a:ext uri="{FF2B5EF4-FFF2-40B4-BE49-F238E27FC236}">
                <a16:creationId xmlns:a16="http://schemas.microsoft.com/office/drawing/2014/main" xmlns="" id="{470C3713-5445-470D-B104-96BF65FDD9E9}"/>
              </a:ext>
            </a:extLst>
          </p:cNvPr>
          <p:cNvGrpSpPr/>
          <p:nvPr userDrawn="1"/>
        </p:nvGrpSpPr>
        <p:grpSpPr>
          <a:xfrm>
            <a:off x="4718304" y="6322427"/>
            <a:ext cx="2597785" cy="399415"/>
            <a:chOff x="2882265" y="0"/>
            <a:chExt cx="2598086" cy="451669"/>
          </a:xfrm>
        </p:grpSpPr>
        <p:pic>
          <p:nvPicPr>
            <p:cNvPr id="11" name="Picture 10" descr="A picture containing building&#10;&#10;Description automatically generated">
              <a:extLst>
                <a:ext uri="{FF2B5EF4-FFF2-40B4-BE49-F238E27FC236}">
                  <a16:creationId xmlns:a16="http://schemas.microsoft.com/office/drawing/2014/main" xmlns="" id="{B93D3865-1DCC-42FB-907F-9495F94A74D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82265" y="75278"/>
              <a:ext cx="302547" cy="302547"/>
            </a:xfrm>
            <a:prstGeom prst="rect">
              <a:avLst/>
            </a:prstGeom>
          </p:spPr>
        </p:pic>
        <p:sp>
          <p:nvSpPr>
            <p:cNvPr id="12" name="TextBox 7">
              <a:extLst>
                <a:ext uri="{FF2B5EF4-FFF2-40B4-BE49-F238E27FC236}">
                  <a16:creationId xmlns:a16="http://schemas.microsoft.com/office/drawing/2014/main" xmlns="" id="{6B6D3960-23C1-4409-83A8-7499C7F0537E}"/>
                </a:ext>
              </a:extLst>
            </p:cNvPr>
            <p:cNvSpPr txBox="1"/>
            <p:nvPr userDrawn="1"/>
          </p:nvSpPr>
          <p:spPr>
            <a:xfrm>
              <a:off x="3184826" y="0"/>
              <a:ext cx="2295525" cy="451669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ctr" eaLnBrk="0" fontAlgn="base" hangingPunct="0">
                <a:lnSpc>
                  <a:spcPct val="105000"/>
                </a:lnSpc>
                <a:spcAft>
                  <a:spcPts val="800"/>
                </a:spcAft>
              </a:pPr>
              <a:r>
                <a:rPr lang="en-AU" b="1" dirty="0">
                  <a:solidFill>
                    <a:srgbClr val="000000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Achieve Best Practice</a:t>
              </a:r>
              <a:endParaRPr lang="en-AU" sz="11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A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06500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  <p:sldLayoutId id="2147483702" r:id="rId4"/>
    <p:sldLayoutId id="2147483703" r:id="rId5"/>
  </p:sldLayoutIdLst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cap="all">
          <a:solidFill>
            <a:schemeClr val="tx1"/>
          </a:solidFill>
          <a:effectLst/>
          <a:latin typeface="Calibri" panose="020F0502020204030204" pitchFamily="34" charset="0"/>
          <a:ea typeface="+mj-ea"/>
          <a:cs typeface="Calibri" panose="020F050202020403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b="1" kern="120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b="1" kern="1200" cap="none" baseline="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b="1" kern="120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b="1" kern="1200" cap="none" baseline="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b="1" kern="120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media1.m4a"/><Relationship Id="rId2" Type="http://schemas.microsoft.com/office/2007/relationships/media" Target="../media/media1.m4a"/><Relationship Id="rId1" Type="http://schemas.openxmlformats.org/officeDocument/2006/relationships/tags" Target="../tags/tag1.xml"/><Relationship Id="rId6" Type="http://schemas.openxmlformats.org/officeDocument/2006/relationships/image" Target="../media/image2.png"/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457200"/>
            <a:ext cx="10972800" cy="1143000"/>
          </a:xfrm>
        </p:spPr>
        <p:txBody>
          <a:bodyPr>
            <a:normAutofit/>
          </a:bodyPr>
          <a:lstStyle/>
          <a:p>
            <a:pPr algn="ctr"/>
            <a:r>
              <a:rPr lang="en-US" sz="3600" dirty="0"/>
              <a:t>‘Reasonably Practicable</a:t>
            </a:r>
            <a:r>
              <a:rPr lang="en-US" sz="3600" cap="all" dirty="0"/>
              <a:t>’</a:t>
            </a:r>
            <a:endParaRPr lang="en-AU" sz="3600" b="1" cap="al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4363" y="1417320"/>
            <a:ext cx="9603275" cy="4583430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endParaRPr lang="en-AU" dirty="0"/>
          </a:p>
          <a:p>
            <a:pPr lvl="0"/>
            <a:r>
              <a:rPr lang="en-AU" sz="3600" dirty="0"/>
              <a:t>the likelihood of a hazard or risk occurring </a:t>
            </a:r>
          </a:p>
          <a:p>
            <a:pPr lvl="0"/>
            <a:r>
              <a:rPr lang="en-AU" sz="3600" dirty="0"/>
              <a:t>the degree of harm that would result if the hazard or risk occurred</a:t>
            </a:r>
          </a:p>
          <a:p>
            <a:pPr lvl="0"/>
            <a:r>
              <a:rPr lang="en-AU" sz="3600" dirty="0"/>
              <a:t>what the person concerned knows about the hazard or risk and ways of eliminating or minimising it</a:t>
            </a:r>
          </a:p>
          <a:p>
            <a:pPr lvl="0"/>
            <a:r>
              <a:rPr lang="en-AU" sz="3600" dirty="0"/>
              <a:t>the availability of suitable ways to eliminate or minimise the hazard or risk</a:t>
            </a:r>
          </a:p>
          <a:p>
            <a:pPr lvl="0"/>
            <a:r>
              <a:rPr lang="en-AU" sz="3600" dirty="0"/>
              <a:t>the cost of eliminating or minimising the hazard or </a:t>
            </a:r>
            <a:r>
              <a:rPr lang="en-AU" sz="3600" dirty="0" smtClean="0"/>
              <a:t>risk</a:t>
            </a:r>
            <a:endParaRPr lang="en-AU" sz="3600" dirty="0"/>
          </a:p>
          <a:p>
            <a:pPr marL="0" indent="0">
              <a:buNone/>
            </a:pPr>
            <a:endParaRPr lang="en-AU" dirty="0"/>
          </a:p>
          <a:p>
            <a:endParaRPr lang="en-AU" dirty="0"/>
          </a:p>
          <a:p>
            <a:endParaRPr lang="en-AU" dirty="0"/>
          </a:p>
          <a:p>
            <a:endParaRPr lang="en-AU" dirty="0"/>
          </a:p>
        </p:txBody>
      </p:sp>
      <p:pic>
        <p:nvPicPr>
          <p:cNvPr id="4" name="Recorded Sound">
            <a:hlinkClick r:id="" action="ppaction://media"/>
            <a:extLst>
              <a:ext uri="{FF2B5EF4-FFF2-40B4-BE49-F238E27FC236}">
                <a16:creationId xmlns:a16="http://schemas.microsoft.com/office/drawing/2014/main" xmlns="" id="{48FB2BE7-D9B2-4982-B3C8-3D5D85C335D1}"/>
              </a:ext>
            </a:extLst>
          </p:cNvPr>
          <p:cNvPicPr>
            <a:picLocks noChangeAspect="1"/>
          </p:cNvPicPr>
          <p:nvPr>
            <a:audi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1542184" y="6370638"/>
            <a:ext cx="649817" cy="487363"/>
          </a:xfrm>
          <a:prstGeom prst="rect">
            <a:avLst/>
          </a:prstGeom>
        </p:spPr>
      </p:pic>
      <p:sp>
        <p:nvSpPr>
          <p:cNvPr id="5" name="Slide Number Placeholder 6"/>
          <p:cNvSpPr txBox="1">
            <a:spLocks/>
          </p:cNvSpPr>
          <p:nvPr/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5436F02-7D71-4E9C-804A-36B671E9A855}" type="slidenum">
              <a:rPr lang="en-AU" sz="1400" smtClean="0">
                <a:latin typeface="Calibri" panose="020F0502020204030204" pitchFamily="34" charset="0"/>
                <a:cs typeface="Calibri" panose="020F0502020204030204" pitchFamily="34" charset="0"/>
              </a:rPr>
              <a:pPr/>
              <a:t>1</a:t>
            </a:fld>
            <a:endParaRPr lang="en-AU" sz="1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xmlns="" id="{EDB88DB0-3E25-479E-8306-08D41285DE27}"/>
              </a:ext>
            </a:extLst>
          </p:cNvPr>
          <p:cNvSpPr>
            <a:spLocks noGrp="1"/>
          </p:cNvSpPr>
          <p:nvPr/>
        </p:nvSpPr>
        <p:spPr>
          <a:xfrm>
            <a:off x="725063" y="6372098"/>
            <a:ext cx="2133600" cy="365125"/>
          </a:xfrm>
          <a:prstGeom prst="rect">
            <a:avLst/>
          </a:prstGeom>
        </p:spPr>
        <p:txBody>
          <a:bodyPr/>
          <a:lstStyle/>
          <a:p>
            <a:pPr eaLnBrk="0" fontAlgn="base" hangingPunct="0">
              <a:lnSpc>
                <a:spcPct val="106000"/>
              </a:lnSpc>
              <a:spcAft>
                <a:spcPts val="800"/>
              </a:spcAft>
            </a:pPr>
            <a:r>
              <a:rPr lang="en-AU" sz="14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21 </a:t>
            </a:r>
            <a:r>
              <a:rPr lang="en-AU" sz="1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January 2020</a:t>
            </a:r>
            <a:endParaRPr lang="en-AU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492951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4310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1_Gallery">
  <a:themeElements>
    <a:clrScheme name="Blue Green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Default">
      <a:majorFont>
        <a:latin typeface="Gill Sans MT"/>
        <a:ea typeface=""/>
        <a:cs typeface=""/>
      </a:majorFont>
      <a:minorFont>
        <a:latin typeface="Gill Sans MT"/>
        <a:ea typeface=""/>
        <a:cs typeface="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>
    <a:spDef>
      <a:spPr>
        <a:solidFill>
          <a:srgbClr val="B71E42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  <a:lnDef>
      <a:spPr>
        <a:ln w="31750"/>
      </a:spPr>
      <a:bodyPr/>
      <a:lstStyle/>
      <a:style>
        <a:lnRef idx="3">
          <a:schemeClr val="accent1"/>
        </a:lnRef>
        <a:fillRef idx="0">
          <a:schemeClr val="accent1"/>
        </a:fillRef>
        <a:effectRef idx="2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xmlns="" name="TF66921596_My invention presentation_AAS_v5" id="{87E5ADC5-22B1-48B6-A377-CC62C9F76903}" vid="{35D6D025-A430-4CAD-B81F-81678F6B39C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96291512c1ee715ab617f4c07df79fc1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8256c27c40ca5c40ce1cf6c44f0205df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Props1.xml><?xml version="1.0" encoding="utf-8"?>
<ds:datastoreItem xmlns:ds="http://schemas.openxmlformats.org/officeDocument/2006/customXml" ds:itemID="{CFA01955-FFEB-4169-B0BF-D790410D62E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59C8665-7E41-4E8E-957E-307F6F826AF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A1DB373-C1A1-4924-9AF2-F04368201509}">
  <ds:schemaRefs>
    <ds:schemaRef ds:uri="http://schemas.openxmlformats.org/package/2006/metadata/core-properties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purl.org/dc/terms/"/>
    <ds:schemaRef ds:uri="71af3243-3dd4-4a8d-8c0d-dd76da1f02a5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My invention presentation</Template>
  <TotalTime>0</TotalTime>
  <Words>163</Words>
  <Application>Microsoft Office PowerPoint</Application>
  <PresentationFormat>Custom</PresentationFormat>
  <Paragraphs>17</Paragraphs>
  <Slides>1</Slides>
  <Notes>1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1_Gallery</vt:lpstr>
      <vt:lpstr>‘Reasonably Practicable’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2019-10-17T18:07:54Z</dcterms:created>
  <dcterms:modified xsi:type="dcterms:W3CDTF">2020-01-20T23:25:48Z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