
<file path=[Content_Types].xml><?xml version="1.0" encoding="utf-8"?>
<Types xmlns="http://schemas.openxmlformats.org/package/2006/content-types">
  <Default Extension="png" ContentType="image/png"/>
  <Default Extension="m4a" ContentType="audio/unknown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74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CA3DD5F-9F94-4F08-BA69-D170969D90BE}" type="datetimeFigureOut">
              <a:rPr lang="en-AU" smtClean="0"/>
              <a:t>10/12/2019</a:t>
            </a:fld>
            <a:endParaRPr lang="en-A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A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E12F37D-4ACE-4510-A1F3-7DC5D4F2907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7845099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45D5AE87-D976-4CD5-8616-586B759EAD53}" type="slidenum">
              <a:rPr lang="en-AU" altLang="en-US">
                <a:solidFill>
                  <a:prstClr val="black"/>
                </a:solidFill>
              </a:rPr>
              <a:pPr/>
              <a:t>1</a:t>
            </a:fld>
            <a:endParaRPr lang="en-AU" altLang="en-US" dirty="0">
              <a:solidFill>
                <a:prstClr val="black"/>
              </a:solidFill>
            </a:endParaRPr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AU" altLang="en-US" dirty="0"/>
          </a:p>
        </p:txBody>
      </p:sp>
    </p:spTree>
    <p:extLst>
      <p:ext uri="{BB962C8B-B14F-4D97-AF65-F5344CB8AC3E}">
        <p14:creationId xmlns:p14="http://schemas.microsoft.com/office/powerpoint/2010/main" val="15981600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3448" y="1628800"/>
            <a:ext cx="8229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0533123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200">
        <p:wipe/>
      </p:transition>
    </mc:Choice>
    <mc:Fallback xmlns="">
      <p:transition spd="slow" advClick="0" advTm="2200">
        <p:wip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77813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200">
        <p:wipe/>
      </p:transition>
    </mc:Choice>
    <mc:Fallback xmlns="">
      <p:transition spd="slow" advClick="0" advTm="2200">
        <p:wip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188913"/>
            <a:ext cx="8229600" cy="960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title style</a:t>
            </a:r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xmlns="" id="{EDB88DB0-3E25-479E-8306-08D41285DE27}"/>
              </a:ext>
            </a:extLst>
          </p:cNvPr>
          <p:cNvSpPr>
            <a:spLocks noGrp="1"/>
          </p:cNvSpPr>
          <p:nvPr/>
        </p:nvSpPr>
        <p:spPr>
          <a:xfrm>
            <a:off x="249575" y="6496575"/>
            <a:ext cx="2133600" cy="365125"/>
          </a:xfrm>
          <a:prstGeom prst="rect">
            <a:avLst/>
          </a:prstGeom>
        </p:spPr>
        <p:txBody>
          <a:bodyPr/>
          <a:lstStyle/>
          <a:p>
            <a:pPr defTabSz="457200" eaLnBrk="0" fontAlgn="base" hangingPunct="0">
              <a:lnSpc>
                <a:spcPct val="106000"/>
              </a:lnSpc>
              <a:spcAft>
                <a:spcPts val="800"/>
              </a:spcAft>
            </a:pPr>
            <a:r>
              <a:rPr lang="en-AU" sz="14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06 December 2019</a:t>
            </a:r>
            <a:endParaRPr lang="en-AU" sz="1100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950E17AB-5DAF-423D-8A90-81CAB28C604E}"/>
              </a:ext>
            </a:extLst>
          </p:cNvPr>
          <p:cNvSpPr txBox="1">
            <a:spLocks/>
          </p:cNvSpPr>
          <p:nvPr/>
        </p:nvSpPr>
        <p:spPr>
          <a:xfrm>
            <a:off x="6345575" y="646990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algn="r" defTabSz="457200" eaLnBrk="0" fontAlgn="base" hangingPunct="0">
              <a:lnSpc>
                <a:spcPct val="106000"/>
              </a:lnSpc>
              <a:spcAft>
                <a:spcPts val="800"/>
              </a:spcAft>
            </a:pPr>
            <a:fld id="{1DED7308-9AF1-4AA7-A535-9D72B2E145ED}" type="slidenum">
              <a:rPr lang="en-US" sz="14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pPr algn="r" defTabSz="457200" eaLnBrk="0" fontAlgn="base" hangingPunct="0">
                <a:lnSpc>
                  <a:spcPct val="106000"/>
                </a:lnSpc>
                <a:spcAft>
                  <a:spcPts val="800"/>
                </a:spcAft>
              </a:pPr>
              <a:t>‹#›</a:t>
            </a:fld>
            <a:endParaRPr lang="en-AU" sz="1100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xmlns="" id="{6FEC3EE3-2E91-4014-AF1A-A4B6B198EBD9}"/>
              </a:ext>
            </a:extLst>
          </p:cNvPr>
          <p:cNvGrpSpPr/>
          <p:nvPr/>
        </p:nvGrpSpPr>
        <p:grpSpPr>
          <a:xfrm>
            <a:off x="3131840" y="6469905"/>
            <a:ext cx="2597785" cy="399415"/>
            <a:chOff x="2882265" y="0"/>
            <a:chExt cx="2598086" cy="451669"/>
          </a:xfrm>
        </p:grpSpPr>
        <p:pic>
          <p:nvPicPr>
            <p:cNvPr id="8" name="Picture 7" descr="A picture containing building&#10;&#10;Description automatically generated">
              <a:extLst>
                <a:ext uri="{FF2B5EF4-FFF2-40B4-BE49-F238E27FC236}">
                  <a16:creationId xmlns:a16="http://schemas.microsoft.com/office/drawing/2014/main" xmlns="" id="{F56C0A61-2710-4FB8-936C-DA2E230A02C4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82265" y="75278"/>
              <a:ext cx="302547" cy="302547"/>
            </a:xfrm>
            <a:prstGeom prst="rect">
              <a:avLst/>
            </a:prstGeom>
          </p:spPr>
        </p:pic>
        <p:sp>
          <p:nvSpPr>
            <p:cNvPr id="9" name="TextBox 7">
              <a:extLst>
                <a:ext uri="{FF2B5EF4-FFF2-40B4-BE49-F238E27FC236}">
                  <a16:creationId xmlns:a16="http://schemas.microsoft.com/office/drawing/2014/main" xmlns="" id="{AE01CD35-04CF-4783-943F-829A67244349}"/>
                </a:ext>
              </a:extLst>
            </p:cNvPr>
            <p:cNvSpPr txBox="1"/>
            <p:nvPr userDrawn="1"/>
          </p:nvSpPr>
          <p:spPr>
            <a:xfrm>
              <a:off x="3184826" y="0"/>
              <a:ext cx="2295525" cy="451669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pPr defTabSz="457200" eaLnBrk="0" fontAlgn="base" hangingPunct="0">
                <a:lnSpc>
                  <a:spcPct val="105000"/>
                </a:lnSpc>
                <a:spcAft>
                  <a:spcPts val="800"/>
                </a:spcAft>
              </a:pPr>
              <a:r>
                <a:rPr lang="en-AU" b="1" dirty="0">
                  <a:solidFill>
                    <a:srgbClr val="000000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Achieve Best Practice</a:t>
              </a:r>
              <a:endParaRPr lang="en-AU" sz="11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0207594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</p:sldLayoutIdLst>
  <mc:AlternateContent xmlns:mc="http://schemas.openxmlformats.org/markup-compatibility/2006" xmlns:p14="http://schemas.microsoft.com/office/powerpoint/2010/main">
    <mc:Choice Requires="p14">
      <p:transition spd="slow" p14:dur="2000" advClick="0" advTm="2200">
        <p:wipe/>
      </p:transition>
    </mc:Choice>
    <mc:Fallback xmlns="">
      <p:transition spd="slow" advClick="0" advTm="2200">
        <p:wipe/>
      </p:transition>
    </mc:Fallback>
  </mc:AlternateContent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3600" b="1" kern="1200">
          <a:solidFill>
            <a:srgbClr val="C00000"/>
          </a:solidFill>
          <a:latin typeface="Calibri" panose="020F0502020204030204" pitchFamily="34" charset="0"/>
          <a:ea typeface="ＭＳ Ｐゴシック" pitchFamily="1" charset="-128"/>
          <a:cs typeface="Calibri" panose="020F0502020204030204" pitchFamily="34" charset="0"/>
        </a:defRPr>
      </a:lvl1pPr>
      <a:lvl2pPr algn="l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Arial" pitchFamily="1" charset="0"/>
          <a:ea typeface="ＭＳ Ｐゴシック" pitchFamily="1" charset="-128"/>
          <a:cs typeface="ＭＳ Ｐゴシック" pitchFamily="1" charset="-128"/>
        </a:defRPr>
      </a:lvl2pPr>
      <a:lvl3pPr algn="l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Arial" pitchFamily="1" charset="0"/>
          <a:ea typeface="ＭＳ Ｐゴシック" pitchFamily="1" charset="-128"/>
          <a:cs typeface="ＭＳ Ｐゴシック" pitchFamily="1" charset="-128"/>
        </a:defRPr>
      </a:lvl3pPr>
      <a:lvl4pPr algn="l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Arial" pitchFamily="1" charset="0"/>
          <a:ea typeface="ＭＳ Ｐゴシック" pitchFamily="1" charset="-128"/>
          <a:cs typeface="ＭＳ Ｐゴシック" pitchFamily="1" charset="-128"/>
        </a:defRPr>
      </a:lvl4pPr>
      <a:lvl5pPr algn="l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Arial" pitchFamily="1" charset="0"/>
          <a:ea typeface="ＭＳ Ｐゴシック" pitchFamily="1" charset="-128"/>
          <a:cs typeface="ＭＳ Ｐゴシック" pitchFamily="1" charset="-128"/>
        </a:defRPr>
      </a:lvl5pPr>
      <a:lvl6pPr marL="457200" algn="l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rgbClr val="705032"/>
          </a:solidFill>
          <a:latin typeface="Arial" pitchFamily="1" charset="0"/>
          <a:ea typeface="ＭＳ Ｐゴシック" pitchFamily="1" charset="-128"/>
          <a:cs typeface="ＭＳ Ｐゴシック" pitchFamily="1" charset="-128"/>
        </a:defRPr>
      </a:lvl6pPr>
      <a:lvl7pPr marL="914400" algn="l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rgbClr val="705032"/>
          </a:solidFill>
          <a:latin typeface="Arial" pitchFamily="1" charset="0"/>
          <a:ea typeface="ＭＳ Ｐゴシック" pitchFamily="1" charset="-128"/>
          <a:cs typeface="ＭＳ Ｐゴシック" pitchFamily="1" charset="-128"/>
        </a:defRPr>
      </a:lvl7pPr>
      <a:lvl8pPr marL="1371600" algn="l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rgbClr val="705032"/>
          </a:solidFill>
          <a:latin typeface="Arial" pitchFamily="1" charset="0"/>
          <a:ea typeface="ＭＳ Ｐゴシック" pitchFamily="1" charset="-128"/>
          <a:cs typeface="ＭＳ Ｐゴシック" pitchFamily="1" charset="-128"/>
        </a:defRPr>
      </a:lvl8pPr>
      <a:lvl9pPr marL="1828800" algn="l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rgbClr val="705032"/>
          </a:solidFill>
          <a:latin typeface="Arial" pitchFamily="1" charset="0"/>
          <a:ea typeface="ＭＳ Ｐゴシック" pitchFamily="1" charset="-128"/>
          <a:cs typeface="ＭＳ Ｐゴシック" pitchFamily="1" charset="-128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Clr>
          <a:srgbClr val="FF0000"/>
        </a:buClr>
        <a:buFont typeface="Wingdings" panose="05000000000000000000" pitchFamily="2" charset="2"/>
        <a:buChar char="ü"/>
        <a:defRPr sz="3200" b="1" kern="1200">
          <a:solidFill>
            <a:srgbClr val="000090"/>
          </a:solidFill>
          <a:latin typeface="Calibri" panose="020F0502020204030204" pitchFamily="34" charset="0"/>
          <a:ea typeface="ＭＳ Ｐゴシック" pitchFamily="1" charset="-128"/>
          <a:cs typeface="Calibri" panose="020F0502020204030204" pitchFamily="34" charset="0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Clr>
          <a:srgbClr val="7030A0"/>
        </a:buClr>
        <a:buFont typeface="Wingdings" panose="05000000000000000000" pitchFamily="2" charset="2"/>
        <a:buChar char="Ø"/>
        <a:defRPr sz="2800" b="1" kern="1200">
          <a:solidFill>
            <a:srgbClr val="000090"/>
          </a:solidFill>
          <a:latin typeface="Calibri" panose="020F0502020204030204" pitchFamily="34" charset="0"/>
          <a:ea typeface="ＭＳ Ｐゴシック" pitchFamily="1" charset="-128"/>
          <a:cs typeface="Calibri" panose="020F0502020204030204" pitchFamily="34" charset="0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Clr>
          <a:schemeClr val="bg1"/>
        </a:buClr>
        <a:buFont typeface="Wingdings" panose="05000000000000000000" pitchFamily="2" charset="2"/>
        <a:buChar char="§"/>
        <a:defRPr sz="2400" b="1" kern="1200">
          <a:solidFill>
            <a:srgbClr val="000090"/>
          </a:solidFill>
          <a:latin typeface="Calibri" panose="020F0502020204030204" pitchFamily="34" charset="0"/>
          <a:ea typeface="ＭＳ Ｐゴシック" pitchFamily="1" charset="-128"/>
          <a:cs typeface="Calibri" panose="020F0502020204030204" pitchFamily="34" charset="0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b="1" kern="1200">
          <a:solidFill>
            <a:srgbClr val="000090"/>
          </a:solidFill>
          <a:latin typeface="Calibri" panose="020F0502020204030204" pitchFamily="34" charset="0"/>
          <a:ea typeface="ＭＳ Ｐゴシック" pitchFamily="1" charset="-128"/>
          <a:cs typeface="Calibri" panose="020F0502020204030204" pitchFamily="34" charset="0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b="1" kern="1200">
          <a:solidFill>
            <a:srgbClr val="000090"/>
          </a:solidFill>
          <a:latin typeface="Calibri" panose="020F0502020204030204" pitchFamily="34" charset="0"/>
          <a:ea typeface="ＭＳ Ｐゴシック" pitchFamily="1" charset="-128"/>
          <a:cs typeface="Calibri" panose="020F0502020204030204" pitchFamily="34" charset="0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.m4a"/><Relationship Id="rId1" Type="http://schemas.microsoft.com/office/2007/relationships/media" Target="../media/media1.m4a"/><Relationship Id="rId5" Type="http://schemas.openxmlformats.org/officeDocument/2006/relationships/image" Target="../media/image2.png"/><Relationship Id="rId4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AU" altLang="en-US" dirty="0"/>
              <a:t>PROBLEM-SOLVING STEPS</a:t>
            </a:r>
          </a:p>
        </p:txBody>
      </p:sp>
      <p:sp>
        <p:nvSpPr>
          <p:cNvPr id="64515" name="Content Placeholder 2"/>
          <p:cNvSpPr>
            <a:spLocks noGrp="1"/>
          </p:cNvSpPr>
          <p:nvPr>
            <p:ph idx="1"/>
          </p:nvPr>
        </p:nvSpPr>
        <p:spPr>
          <a:xfrm>
            <a:off x="322263" y="1857375"/>
            <a:ext cx="3313112" cy="3587750"/>
          </a:xfrm>
          <a:ln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marL="457200" indent="-457200" defTabSz="914400" eaLnBrk="1" hangingPunct="1">
              <a:spcAft>
                <a:spcPct val="100000"/>
              </a:spcAft>
              <a:buFontTx/>
              <a:buAutoNum type="arabicPeriod"/>
            </a:pPr>
            <a:r>
              <a:rPr lang="en-AU" altLang="en-US" sz="1800" dirty="0">
                <a:solidFill>
                  <a:schemeClr val="tx1"/>
                </a:solidFill>
              </a:rPr>
              <a:t>Identify the problem</a:t>
            </a:r>
          </a:p>
          <a:p>
            <a:pPr marL="457200" indent="-457200" defTabSz="914400" eaLnBrk="1" hangingPunct="1">
              <a:spcAft>
                <a:spcPct val="100000"/>
              </a:spcAft>
              <a:buFontTx/>
              <a:buAutoNum type="arabicPeriod"/>
            </a:pPr>
            <a:r>
              <a:rPr lang="en-AU" altLang="en-US" sz="1800" dirty="0">
                <a:solidFill>
                  <a:schemeClr val="tx1"/>
                </a:solidFill>
              </a:rPr>
              <a:t>Identify issues and investigate those issue</a:t>
            </a:r>
          </a:p>
          <a:p>
            <a:pPr marL="457200" indent="-457200" defTabSz="914400" eaLnBrk="1" hangingPunct="1">
              <a:spcAft>
                <a:spcPct val="100000"/>
              </a:spcAft>
              <a:buFontTx/>
              <a:buAutoNum type="arabicPeriod"/>
            </a:pPr>
            <a:r>
              <a:rPr lang="en-AU" altLang="en-US" sz="1800" dirty="0">
                <a:solidFill>
                  <a:schemeClr val="tx1"/>
                </a:solidFill>
              </a:rPr>
              <a:t>Develop a plan</a:t>
            </a:r>
          </a:p>
          <a:p>
            <a:pPr marL="457200" indent="-457200" defTabSz="914400" eaLnBrk="1" hangingPunct="1">
              <a:spcAft>
                <a:spcPct val="100000"/>
              </a:spcAft>
              <a:buFontTx/>
              <a:buAutoNum type="arabicPeriod"/>
            </a:pPr>
            <a:r>
              <a:rPr lang="en-AU" altLang="en-US" sz="1800" dirty="0">
                <a:solidFill>
                  <a:schemeClr val="tx1"/>
                </a:solidFill>
              </a:rPr>
              <a:t>Take action</a:t>
            </a:r>
          </a:p>
          <a:p>
            <a:pPr marL="457200" indent="-457200" defTabSz="914400" eaLnBrk="1" hangingPunct="1">
              <a:spcAft>
                <a:spcPct val="100000"/>
              </a:spcAft>
              <a:buFontTx/>
              <a:buAutoNum type="arabicPeriod"/>
            </a:pPr>
            <a:r>
              <a:rPr lang="en-AU" altLang="en-US" sz="1800" dirty="0">
                <a:solidFill>
                  <a:schemeClr val="tx1"/>
                </a:solidFill>
              </a:rPr>
              <a:t>Monitor and evaluate</a:t>
            </a:r>
          </a:p>
          <a:p>
            <a:pPr marL="457200" indent="-457200" defTabSz="914400" eaLnBrk="1" hangingPunct="1"/>
            <a:endParaRPr lang="en-AU" altLang="en-US" sz="1800" dirty="0">
              <a:solidFill>
                <a:schemeClr val="tx1"/>
              </a:solidFill>
            </a:endParaRPr>
          </a:p>
        </p:txBody>
      </p:sp>
      <p:sp>
        <p:nvSpPr>
          <p:cNvPr id="64516" name="Content Placeholder 2"/>
          <p:cNvSpPr txBox="1">
            <a:spLocks/>
          </p:cNvSpPr>
          <p:nvPr/>
        </p:nvSpPr>
        <p:spPr bwMode="auto">
          <a:xfrm>
            <a:off x="5119688" y="1844675"/>
            <a:ext cx="3629025" cy="3587750"/>
          </a:xfrm>
          <a:prstGeom prst="rect">
            <a:avLst/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 marL="457200" indent="-457200">
              <a:spcAft>
                <a:spcPct val="50000"/>
              </a:spcAft>
              <a:buFont typeface="Arial" panose="020B0604020202020204" pitchFamily="34" charset="0"/>
              <a:defRPr>
                <a:solidFill>
                  <a:srgbClr val="00009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rgbClr val="00009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rgbClr val="00009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rgbClr val="00009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rgbClr val="00009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rgbClr val="00009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rgbClr val="00009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rgbClr val="00009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rgbClr val="00009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defTabSz="457200">
              <a:spcBef>
                <a:spcPct val="20000"/>
              </a:spcBef>
              <a:spcAft>
                <a:spcPct val="100000"/>
              </a:spcAft>
              <a:buClr>
                <a:srgbClr val="000000"/>
              </a:buClr>
              <a:buFontTx/>
              <a:buAutoNum type="arabicPeriod"/>
            </a:pPr>
            <a:r>
              <a:rPr lang="en-AU" altLang="en-US" b="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Identify the WHS issue</a:t>
            </a:r>
          </a:p>
          <a:p>
            <a:pPr defTabSz="457200">
              <a:spcBef>
                <a:spcPct val="20000"/>
              </a:spcBef>
              <a:spcAft>
                <a:spcPct val="100000"/>
              </a:spcAft>
              <a:buClr>
                <a:srgbClr val="000000"/>
              </a:buClr>
              <a:buFontTx/>
              <a:buAutoNum type="arabicPeriod"/>
            </a:pPr>
            <a:r>
              <a:rPr lang="en-AU" altLang="en-US" b="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Identify specific issues and investigate those issues</a:t>
            </a:r>
          </a:p>
          <a:p>
            <a:pPr defTabSz="457200">
              <a:spcBef>
                <a:spcPct val="20000"/>
              </a:spcBef>
              <a:spcAft>
                <a:spcPct val="100000"/>
              </a:spcAft>
              <a:buClr>
                <a:srgbClr val="000000"/>
              </a:buClr>
              <a:buFontTx/>
              <a:buAutoNum type="arabicPeriod"/>
            </a:pPr>
            <a:r>
              <a:rPr lang="en-AU" altLang="en-US" b="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Develop a plan</a:t>
            </a:r>
          </a:p>
          <a:p>
            <a:pPr defTabSz="457200">
              <a:spcBef>
                <a:spcPct val="20000"/>
              </a:spcBef>
              <a:spcAft>
                <a:spcPct val="100000"/>
              </a:spcAft>
              <a:buClr>
                <a:srgbClr val="000000"/>
              </a:buClr>
              <a:buFontTx/>
              <a:buAutoNum type="arabicPeriod"/>
            </a:pPr>
            <a:r>
              <a:rPr lang="en-AU" altLang="en-US" b="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Recommend solutions for actions to be taken</a:t>
            </a:r>
          </a:p>
          <a:p>
            <a:pPr defTabSz="457200">
              <a:spcBef>
                <a:spcPct val="20000"/>
              </a:spcBef>
              <a:spcAft>
                <a:spcPct val="100000"/>
              </a:spcAft>
              <a:buClr>
                <a:srgbClr val="000000"/>
              </a:buClr>
              <a:buFontTx/>
              <a:buAutoNum type="arabicPeriod"/>
            </a:pPr>
            <a:r>
              <a:rPr lang="en-AU" altLang="en-US" b="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Monitor and </a:t>
            </a:r>
            <a:r>
              <a:rPr lang="en-AU" altLang="en-US" b="1" dirty="0" smtClean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evaluate</a:t>
            </a:r>
            <a:endParaRPr lang="en-AU" altLang="en-US" b="1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4517" name="TextBox 4"/>
          <p:cNvSpPr txBox="1">
            <a:spLocks noChangeArrowheads="1"/>
          </p:cNvSpPr>
          <p:nvPr/>
        </p:nvSpPr>
        <p:spPr bwMode="auto">
          <a:xfrm>
            <a:off x="250825" y="1239838"/>
            <a:ext cx="3408363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Aft>
                <a:spcPct val="50000"/>
              </a:spcAft>
              <a:buFont typeface="Arial" panose="020B0604020202020204" pitchFamily="34" charset="0"/>
              <a:defRPr>
                <a:solidFill>
                  <a:srgbClr val="00009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rgbClr val="00009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rgbClr val="00009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rgbClr val="00009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rgbClr val="00009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rgbClr val="00009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rgbClr val="00009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rgbClr val="00009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rgbClr val="00009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defTabSz="457200">
              <a:spcAft>
                <a:spcPct val="0"/>
              </a:spcAft>
              <a:buFontTx/>
              <a:buNone/>
            </a:pPr>
            <a:r>
              <a:rPr lang="en-AU" altLang="en-US" sz="2800" b="1" dirty="0">
                <a:solidFill>
                  <a:prstClr val="black"/>
                </a:solidFill>
                <a:latin typeface="Calibri" panose="020F0502020204030204" pitchFamily="34" charset="0"/>
              </a:rPr>
              <a:t>Problem solving steps</a:t>
            </a:r>
          </a:p>
        </p:txBody>
      </p:sp>
      <p:sp>
        <p:nvSpPr>
          <p:cNvPr id="64518" name="TextBox 5"/>
          <p:cNvSpPr txBox="1">
            <a:spLocks noChangeArrowheads="1"/>
          </p:cNvSpPr>
          <p:nvPr/>
        </p:nvSpPr>
        <p:spPr bwMode="auto">
          <a:xfrm>
            <a:off x="5435600" y="1239838"/>
            <a:ext cx="2892425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Aft>
                <a:spcPct val="50000"/>
              </a:spcAft>
              <a:buFont typeface="Arial" panose="020B0604020202020204" pitchFamily="34" charset="0"/>
              <a:defRPr>
                <a:solidFill>
                  <a:srgbClr val="00009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rgbClr val="00009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rgbClr val="00009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rgbClr val="00009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rgbClr val="00009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rgbClr val="00009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rgbClr val="00009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rgbClr val="00009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rgbClr val="00009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defTabSz="457200">
              <a:spcAft>
                <a:spcPct val="0"/>
              </a:spcAft>
              <a:buFontTx/>
              <a:buNone/>
            </a:pPr>
            <a:r>
              <a:rPr lang="en-AU" altLang="en-US" sz="2800" b="1" dirty="0">
                <a:solidFill>
                  <a:prstClr val="black"/>
                </a:solidFill>
                <a:latin typeface="Calibri" panose="020F0502020204030204" pitchFamily="34" charset="0"/>
              </a:rPr>
              <a:t>Adapted for a HSR</a:t>
            </a:r>
          </a:p>
        </p:txBody>
      </p:sp>
      <p:sp>
        <p:nvSpPr>
          <p:cNvPr id="64519" name="Right Arrow 7"/>
          <p:cNvSpPr>
            <a:spLocks noChangeArrowheads="1"/>
          </p:cNvSpPr>
          <p:nvPr/>
        </p:nvSpPr>
        <p:spPr bwMode="auto">
          <a:xfrm>
            <a:off x="3995738" y="3500438"/>
            <a:ext cx="714375" cy="357187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00206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Aft>
                <a:spcPct val="50000"/>
              </a:spcAft>
              <a:buFont typeface="Arial" panose="020B0604020202020204" pitchFamily="34" charset="0"/>
              <a:defRPr>
                <a:solidFill>
                  <a:srgbClr val="00009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rgbClr val="00009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rgbClr val="00009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rgbClr val="00009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rgbClr val="00009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rgbClr val="00009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rgbClr val="00009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rgbClr val="00009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rgbClr val="00009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defTabSz="457200">
              <a:spcBef>
                <a:spcPct val="20000"/>
              </a:spcBef>
              <a:spcAft>
                <a:spcPct val="0"/>
              </a:spcAft>
              <a:buClr>
                <a:srgbClr val="0F6FC6"/>
              </a:buClr>
              <a:buSzPct val="80000"/>
              <a:buFont typeface="Wingdings" panose="05000000000000000000" pitchFamily="2" charset="2"/>
              <a:buChar char="§"/>
            </a:pPr>
            <a:endParaRPr lang="en-US" altLang="en-US" sz="2200" dirty="0">
              <a:solidFill>
                <a:srgbClr val="000000"/>
              </a:solidFill>
            </a:endParaRPr>
          </a:p>
        </p:txBody>
      </p:sp>
      <p:pic>
        <p:nvPicPr>
          <p:cNvPr id="2" name="Recorded Sound">
            <a:hlinkClick r:id="" action="ppaction://media"/>
            <a:extLst>
              <a:ext uri="{FF2B5EF4-FFF2-40B4-BE49-F238E27FC236}">
                <a16:creationId xmlns="" xmlns:a16="http://schemas.microsoft.com/office/drawing/2014/main" id="{05D4217D-9F02-4A9F-934E-D99D1504EE5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8505031" y="6378749"/>
            <a:ext cx="487363" cy="4873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06018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200">
        <p:wipe/>
      </p:transition>
    </mc:Choice>
    <mc:Fallback xmlns="">
      <p:transition spd="slow" advClick="0" advTm="2200">
        <p:wip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0626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Theme1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/>
      <a:bodyPr vert="horz" lIns="91440" tIns="45720" rIns="91440" bIns="45720" rtlCol="0">
        <a:normAutofit/>
      </a:bodyPr>
      <a:lstStyle>
        <a:defPPr marL="0" marR="0" indent="0" algn="l" defTabSz="457200" rtl="0" eaLnBrk="1" fontAlgn="auto" latinLnBrk="0" hangingPunct="1">
          <a:lnSpc>
            <a:spcPct val="100000"/>
          </a:lnSpc>
          <a:spcBef>
            <a:spcPct val="20000"/>
          </a:spcBef>
          <a:spcAft>
            <a:spcPts val="0"/>
          </a:spcAft>
          <a:buClrTx/>
          <a:buSzTx/>
          <a:buFont typeface="Arial"/>
          <a:buNone/>
          <a:tabLst/>
          <a:defRPr kumimoji="0" sz="1800" b="0" i="0" u="none" strike="noStrike" kern="1200" cap="none" spc="0" normalizeH="0" baseline="0" noProof="0" dirty="0" smtClean="0">
            <a:ln>
              <a:noFill/>
            </a:ln>
            <a:solidFill>
              <a:srgbClr val="FFFFFF"/>
            </a:solidFill>
            <a:effectLst/>
            <a:uLnTx/>
            <a:uFillTx/>
            <a:latin typeface="Arial"/>
            <a:ea typeface="+mn-ea"/>
            <a:cs typeface="Arial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xmlns="" name="Presentation1" id="{EC57CAD5-560C-434B-8401-B21BEDFDF257}" vid="{89700D7C-80C0-4A83-964C-841359276EB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51</Words>
  <Application>Microsoft Office PowerPoint</Application>
  <PresentationFormat>On-screen Show (4:3)</PresentationFormat>
  <Paragraphs>14</Paragraphs>
  <Slides>1</Slides>
  <Notes>1</Notes>
  <HiddenSlides>0</HiddenSlides>
  <MMClips>1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Theme1</vt:lpstr>
      <vt:lpstr>PROBLEM-SOLVING STEPS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PROBLEM-SOLVING STEPS</dc:title>
  <dc:creator>Robin Winning</dc:creator>
  <cp:lastModifiedBy>Robin Winning</cp:lastModifiedBy>
  <cp:revision>1</cp:revision>
  <dcterms:created xsi:type="dcterms:W3CDTF">2019-12-10T02:40:19Z</dcterms:created>
  <dcterms:modified xsi:type="dcterms:W3CDTF">2019-12-10T02:41:02Z</dcterms:modified>
</cp:coreProperties>
</file>