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7"/>
  </p:notesMasterIdLst>
  <p:handoutMasterIdLst>
    <p:handoutMasterId r:id="rId8"/>
  </p:handoutMasterIdLst>
  <p:sldIdLst>
    <p:sldId id="275" r:id="rId5"/>
    <p:sldId id="276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612" y="1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-274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1/28/2020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1/28/2020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0" name="Picture 9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1" name="TextBox 7">
              <a:extLst>
                <a:ext uri="{FF2B5EF4-FFF2-40B4-BE49-F238E27FC236}">
                  <a16:creationId xmlns="" xmlns:a16="http://schemas.microsoft.com/office/drawing/2014/main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="" xmlns:a16="http://schemas.microsoft.com/office/drawing/2014/main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=""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7" name="Slide Number Placeholder 4"/>
          <p:cNvSpPr txBox="1">
            <a:spLocks/>
          </p:cNvSpPr>
          <p:nvPr userDrawn="1"/>
        </p:nvSpPr>
        <p:spPr>
          <a:xfrm>
            <a:off x="10668000" y="64682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511296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="" xmlns:a16="http://schemas.microsoft.com/office/drawing/2014/main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="" xmlns:a16="http://schemas.microsoft.com/office/drawing/2014/main" id="{EDB88DB0-3E25-479E-8306-08D41285DE27}"/>
              </a:ext>
            </a:extLst>
          </p:cNvPr>
          <p:cNvSpPr>
            <a:spLocks noGrp="1"/>
          </p:cNvSpPr>
          <p:nvPr userDrawn="1"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 January </a:t>
            </a: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endParaRPr lang="en-A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7" r:id="rId3"/>
    <p:sldLayoutId id="2147483692" r:id="rId4"/>
    <p:sldLayoutId id="2147483696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9738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AU" sz="3600" dirty="0"/>
              <a:t>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2025"/>
            <a:ext cx="10972800" cy="5397500"/>
          </a:xfrm>
        </p:spPr>
        <p:txBody>
          <a:bodyPr numCol="2">
            <a:normAutofit fontScale="92500" lnSpcReduction="20000"/>
          </a:bodyPr>
          <a:lstStyle/>
          <a:p>
            <a:pPr marL="0" indent="0">
              <a:buNone/>
            </a:pPr>
            <a:r>
              <a:rPr lang="en-AU" b="1" dirty="0"/>
              <a:t>Matters to be considered</a:t>
            </a:r>
            <a:r>
              <a:rPr lang="en-AU" b="1" dirty="0" smtClean="0"/>
              <a:t>:</a:t>
            </a:r>
          </a:p>
          <a:p>
            <a:pPr lvl="0"/>
            <a:r>
              <a:rPr lang="en-US" dirty="0" smtClean="0"/>
              <a:t>Management plan</a:t>
            </a:r>
            <a:endParaRPr lang="en-AU" dirty="0"/>
          </a:p>
          <a:p>
            <a:pPr lvl="0"/>
            <a:r>
              <a:rPr lang="en-US" dirty="0"/>
              <a:t>Selection of </a:t>
            </a:r>
            <a:r>
              <a:rPr lang="en-US" dirty="0" smtClean="0"/>
              <a:t>cranes</a:t>
            </a:r>
            <a:endParaRPr lang="en-AU" dirty="0"/>
          </a:p>
          <a:p>
            <a:pPr lvl="0"/>
            <a:r>
              <a:rPr lang="en-US" dirty="0"/>
              <a:t>Obtaining </a:t>
            </a:r>
            <a:r>
              <a:rPr lang="en-US" dirty="0" err="1" smtClean="0"/>
              <a:t>authorisations</a:t>
            </a:r>
            <a:endParaRPr lang="en-AU" dirty="0"/>
          </a:p>
          <a:p>
            <a:pPr lvl="0"/>
            <a:r>
              <a:rPr lang="en-US" dirty="0"/>
              <a:t>Requirements of regulatory </a:t>
            </a:r>
            <a:r>
              <a:rPr lang="en-US" dirty="0" smtClean="0"/>
              <a:t>authorities</a:t>
            </a:r>
            <a:endParaRPr lang="en-AU" dirty="0"/>
          </a:p>
          <a:p>
            <a:pPr lvl="0"/>
            <a:r>
              <a:rPr lang="en-US" dirty="0"/>
              <a:t>Site access and crane </a:t>
            </a:r>
            <a:r>
              <a:rPr lang="en-US" dirty="0" smtClean="0"/>
              <a:t>siting</a:t>
            </a:r>
            <a:endParaRPr lang="en-AU" dirty="0"/>
          </a:p>
          <a:p>
            <a:pPr lvl="0"/>
            <a:r>
              <a:rPr lang="en-US" dirty="0"/>
              <a:t>Protection and safety of </a:t>
            </a:r>
            <a:r>
              <a:rPr lang="en-US" dirty="0" smtClean="0"/>
              <a:t>public</a:t>
            </a:r>
            <a:endParaRPr lang="en-AU" dirty="0"/>
          </a:p>
          <a:p>
            <a:pPr lvl="0"/>
            <a:r>
              <a:rPr lang="en-US" dirty="0"/>
              <a:t>Proximity of overhead </a:t>
            </a:r>
            <a:r>
              <a:rPr lang="en-US" dirty="0" smtClean="0"/>
              <a:t>services</a:t>
            </a:r>
            <a:endParaRPr lang="en-AU" dirty="0"/>
          </a:p>
          <a:p>
            <a:pPr lvl="0"/>
            <a:r>
              <a:rPr lang="en-US" dirty="0" smtClean="0"/>
              <a:t>Methodology</a:t>
            </a:r>
            <a:endParaRPr lang="en-AU" dirty="0"/>
          </a:p>
          <a:p>
            <a:pPr lvl="0"/>
            <a:r>
              <a:rPr lang="en-US" dirty="0"/>
              <a:t>Crane crew</a:t>
            </a:r>
            <a:endParaRPr lang="en-AU" dirty="0"/>
          </a:p>
          <a:p>
            <a:pPr lvl="0"/>
            <a:r>
              <a:rPr lang="en-US" dirty="0"/>
              <a:t>Communication </a:t>
            </a:r>
            <a:r>
              <a:rPr lang="en-US" dirty="0" smtClean="0"/>
              <a:t>system</a:t>
            </a:r>
            <a:endParaRPr lang="en-AU" dirty="0"/>
          </a:p>
          <a:p>
            <a:pPr lvl="0"/>
            <a:r>
              <a:rPr lang="en-US" dirty="0"/>
              <a:t>Weather </a:t>
            </a:r>
            <a:r>
              <a:rPr lang="en-US" dirty="0" smtClean="0"/>
              <a:t>conditions</a:t>
            </a:r>
            <a:endParaRPr lang="en-AU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r>
              <a:rPr lang="en-US" dirty="0" smtClean="0"/>
              <a:t>Ground conditions</a:t>
            </a:r>
            <a:endParaRPr lang="en-AU" dirty="0"/>
          </a:p>
          <a:p>
            <a:pPr lvl="0"/>
            <a:r>
              <a:rPr lang="en-US" dirty="0"/>
              <a:t>Proximity of </a:t>
            </a:r>
            <a:r>
              <a:rPr lang="en-US" dirty="0" smtClean="0"/>
              <a:t>excavations</a:t>
            </a:r>
            <a:endParaRPr lang="en-AU" dirty="0"/>
          </a:p>
          <a:p>
            <a:pPr lvl="0"/>
            <a:r>
              <a:rPr lang="en-US" dirty="0"/>
              <a:t>Selection of lifting </a:t>
            </a:r>
            <a:r>
              <a:rPr lang="en-US" dirty="0" smtClean="0"/>
              <a:t>gear</a:t>
            </a:r>
            <a:endParaRPr lang="en-AU" dirty="0"/>
          </a:p>
          <a:p>
            <a:pPr lvl="0"/>
            <a:r>
              <a:rPr lang="en-US" dirty="0"/>
              <a:t>Personal safety </a:t>
            </a:r>
            <a:r>
              <a:rPr lang="en-US" dirty="0" smtClean="0"/>
              <a:t>equipment</a:t>
            </a:r>
            <a:endParaRPr lang="en-AU" dirty="0"/>
          </a:p>
          <a:p>
            <a:pPr lvl="0"/>
            <a:r>
              <a:rPr lang="en-US" dirty="0"/>
              <a:t>Emergency </a:t>
            </a:r>
            <a:r>
              <a:rPr lang="en-US" dirty="0" smtClean="0"/>
              <a:t>procedures</a:t>
            </a:r>
            <a:endParaRPr lang="en-AU" dirty="0"/>
          </a:p>
          <a:p>
            <a:pPr lvl="0"/>
            <a:r>
              <a:rPr lang="en-US" dirty="0"/>
              <a:t>Inspection, maintenance and </a:t>
            </a:r>
            <a:r>
              <a:rPr lang="en-US" dirty="0" smtClean="0"/>
              <a:t>repair</a:t>
            </a:r>
            <a:endParaRPr lang="en-AU" dirty="0"/>
          </a:p>
          <a:p>
            <a:pPr lvl="0"/>
            <a:r>
              <a:rPr lang="en-US" dirty="0"/>
              <a:t>Lightning </a:t>
            </a:r>
            <a:r>
              <a:rPr lang="en-US" dirty="0" smtClean="0"/>
              <a:t>protection</a:t>
            </a:r>
            <a:endParaRPr lang="en-AU" dirty="0"/>
          </a:p>
          <a:p>
            <a:pPr lvl="0"/>
            <a:r>
              <a:rPr lang="en-US" dirty="0"/>
              <a:t>Lift plans for multiple crane </a:t>
            </a:r>
            <a:r>
              <a:rPr lang="en-US" dirty="0" smtClean="0"/>
              <a:t>lifting</a:t>
            </a:r>
            <a:endParaRPr lang="en-AU" dirty="0"/>
          </a:p>
          <a:p>
            <a:pPr lvl="0"/>
            <a:r>
              <a:rPr lang="en-US" dirty="0"/>
              <a:t>Consultation and co-ordination with other groups </a:t>
            </a:r>
          </a:p>
          <a:p>
            <a:pPr lvl="0"/>
            <a:r>
              <a:rPr lang="en-US" dirty="0"/>
              <a:t>Night </a:t>
            </a:r>
            <a:r>
              <a:rPr lang="en-US" dirty="0" smtClean="0"/>
              <a:t>operations</a:t>
            </a: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61AA7868-FF7F-477B-992C-E600D04C59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2184" y="6370638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8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1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363" y="436394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AU" sz="3600" dirty="0"/>
              <a:t>Crane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422075"/>
            <a:ext cx="11747863" cy="5257800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AU" b="1" dirty="0"/>
              <a:t>To be considered:</a:t>
            </a:r>
          </a:p>
          <a:p>
            <a:pPr lvl="0"/>
            <a:r>
              <a:rPr lang="en-US" dirty="0"/>
              <a:t>the mass of the load to be lifted</a:t>
            </a:r>
            <a:endParaRPr lang="en-AU" dirty="0"/>
          </a:p>
          <a:p>
            <a:pPr lvl="0"/>
            <a:r>
              <a:rPr lang="en-US" dirty="0"/>
              <a:t>the nature of the load to be lifted</a:t>
            </a:r>
            <a:endParaRPr lang="en-AU" dirty="0"/>
          </a:p>
          <a:p>
            <a:pPr lvl="0"/>
            <a:r>
              <a:rPr lang="en-US" dirty="0"/>
              <a:t>the speed and frequency of operation</a:t>
            </a:r>
            <a:endParaRPr lang="en-AU" dirty="0"/>
          </a:p>
          <a:p>
            <a:pPr lvl="0"/>
            <a:r>
              <a:rPr lang="en-US" dirty="0"/>
              <a:t>the maximum load that will be imposed on the crane</a:t>
            </a:r>
            <a:endParaRPr lang="en-AU" dirty="0"/>
          </a:p>
          <a:p>
            <a:pPr lvl="0"/>
            <a:r>
              <a:rPr lang="en-US" dirty="0"/>
              <a:t>the nature of the rigging or slinging to be used</a:t>
            </a:r>
            <a:endParaRPr lang="en-AU" dirty="0"/>
          </a:p>
          <a:p>
            <a:pPr lvl="0"/>
            <a:r>
              <a:rPr lang="en-US" dirty="0"/>
              <a:t>the position from which the load is to be lifted</a:t>
            </a:r>
            <a:endParaRPr lang="en-AU" dirty="0"/>
          </a:p>
          <a:p>
            <a:pPr lvl="0"/>
            <a:r>
              <a:rPr lang="en-US" dirty="0"/>
              <a:t>the position to which the load is to be placed</a:t>
            </a:r>
          </a:p>
          <a:p>
            <a:r>
              <a:rPr lang="en-US" dirty="0"/>
              <a:t>the movement limitations of the crane and the load</a:t>
            </a:r>
            <a:endParaRPr lang="en-AU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marL="0" lvl="0" indent="0">
              <a:buNone/>
            </a:pPr>
            <a:endParaRPr lang="en-AU" dirty="0"/>
          </a:p>
          <a:p>
            <a:pPr lvl="0"/>
            <a:r>
              <a:rPr lang="en-US" dirty="0"/>
              <a:t>Other limitations of the crane</a:t>
            </a:r>
            <a:endParaRPr lang="en-AU" dirty="0"/>
          </a:p>
          <a:p>
            <a:pPr lvl="0"/>
            <a:r>
              <a:rPr lang="en-US" dirty="0"/>
              <a:t>Where multiple crane lifting is involved -</a:t>
            </a:r>
            <a:endParaRPr lang="en-AU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how the load is to be proportioned;</a:t>
            </a:r>
            <a:endParaRPr lang="en-AU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how the load proportioning is to be maintained;</a:t>
            </a:r>
            <a:endParaRPr lang="en-AU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whether the cranes have appropriate additional capacity over the proportioned load to be lifted; and</a:t>
            </a:r>
            <a:endParaRPr lang="en-AU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the operating characteristics of the crane, e.g. speed of hoisting.</a:t>
            </a:r>
            <a:endParaRPr lang="en-AU" dirty="0"/>
          </a:p>
          <a:p>
            <a:pPr lvl="0"/>
            <a:r>
              <a:rPr lang="en-US" dirty="0"/>
              <a:t>the environmental factors.</a:t>
            </a: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AE652CF7-366D-4A14-A237-70ADD340E3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2184" y="6379783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7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8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1DB373-C1A1-4924-9AF2-F04368201509}">
  <ds:schemaRefs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invention presentation</Template>
  <TotalTime>0</TotalTime>
  <Words>201</Words>
  <Application>Microsoft Office PowerPoint</Application>
  <PresentationFormat>Custom</PresentationFormat>
  <Paragraphs>45</Paragraphs>
  <Slides>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Gallery</vt:lpstr>
      <vt:lpstr>Planning</vt:lpstr>
      <vt:lpstr>Crane selection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2019-10-17T18:07:54Z</dcterms:created>
  <dcterms:modified xsi:type="dcterms:W3CDTF">2020-01-28T01:41:05Z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