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/>
              <a:t>Planning is an effective control measure for preventing the risk of injury or death arising from steel </a:t>
            </a:r>
            <a:r>
              <a:rPr lang="en-AU" sz="2400" dirty="0" smtClean="0"/>
              <a:t>construction.</a:t>
            </a:r>
          </a:p>
          <a:p>
            <a:pPr marL="0" indent="0">
              <a:buNone/>
            </a:pPr>
            <a:r>
              <a:rPr lang="en-AU" sz="2400" dirty="0" smtClean="0"/>
              <a:t>Designers</a:t>
            </a:r>
            <a:r>
              <a:rPr lang="en-AU" sz="2400" dirty="0"/>
              <a:t>, principal contractors, erectors and fabricators have an important role in planning the work.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5197B4E-ECB9-490F-B663-6F06144F4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7695" y="634336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Factors to be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493232"/>
            <a:ext cx="9603275" cy="467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The designer, principal contractor, fabricator and the erector must consult, cooperate and coordinate with each other about the structure to be erected. </a:t>
            </a:r>
          </a:p>
          <a:p>
            <a:pPr marL="0" indent="0">
              <a:buNone/>
            </a:pPr>
            <a:r>
              <a:rPr lang="en-AU" sz="2200" dirty="0" smtClean="0"/>
              <a:t>Consultation </a:t>
            </a:r>
            <a:r>
              <a:rPr lang="en-AU" sz="2200" dirty="0"/>
              <a:t>should address the hazards, associated risks and control measures </a:t>
            </a:r>
          </a:p>
          <a:p>
            <a:pPr marL="0" indent="0">
              <a:buNone/>
            </a:pPr>
            <a:r>
              <a:rPr lang="en-AU" sz="2200" dirty="0" smtClean="0"/>
              <a:t>In </a:t>
            </a:r>
            <a:r>
              <a:rPr lang="en-AU" sz="2200" dirty="0"/>
              <a:t>addition to the risks of falls from heights, falling objects and the stability of structure, </a:t>
            </a:r>
          </a:p>
          <a:p>
            <a:pPr lvl="1">
              <a:lnSpc>
                <a:spcPct val="110000"/>
              </a:lnSpc>
            </a:pPr>
            <a:r>
              <a:rPr lang="en-AU" sz="2200" dirty="0" smtClean="0"/>
              <a:t>sequence </a:t>
            </a:r>
            <a:r>
              <a:rPr lang="en-AU" sz="2200" dirty="0"/>
              <a:t>and the method of erection</a:t>
            </a:r>
          </a:p>
          <a:p>
            <a:pPr lvl="1">
              <a:lnSpc>
                <a:spcPct val="110000"/>
              </a:lnSpc>
            </a:pPr>
            <a:r>
              <a:rPr lang="en-AU" sz="2200" dirty="0"/>
              <a:t>access to work areas</a:t>
            </a:r>
          </a:p>
          <a:p>
            <a:pPr lvl="1">
              <a:lnSpc>
                <a:spcPct val="110000"/>
              </a:lnSpc>
            </a:pPr>
            <a:r>
              <a:rPr lang="en-AU" sz="2200" dirty="0"/>
              <a:t>location of other trades</a:t>
            </a:r>
          </a:p>
          <a:p>
            <a:pPr lvl="1">
              <a:lnSpc>
                <a:spcPct val="110000"/>
              </a:lnSpc>
            </a:pPr>
            <a:r>
              <a:rPr lang="en-AU" sz="2200" dirty="0"/>
              <a:t>restricted areas and the need for barricades </a:t>
            </a:r>
          </a:p>
          <a:p>
            <a:pPr lvl="1">
              <a:lnSpc>
                <a:spcPct val="110000"/>
              </a:lnSpc>
            </a:pPr>
            <a:r>
              <a:rPr lang="en-AU" sz="2200" dirty="0"/>
              <a:t>criteria for safety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66C3735-D645-4E21-870D-63D53D766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3074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120</Words>
  <Application>Microsoft Office PowerPoint</Application>
  <PresentationFormat>Custom</PresentationFormat>
  <Paragraphs>12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Planning</vt:lpstr>
      <vt:lpstr>Factors to be considered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2020-03-22T23:49:08Z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