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33" r:id="rId4"/>
  </p:sldMasterIdLst>
  <p:notesMasterIdLst>
    <p:notesMasterId r:id="rId7"/>
  </p:notesMasterIdLst>
  <p:handoutMasterIdLst>
    <p:handoutMasterId r:id="rId8"/>
  </p:handoutMasterIdLst>
  <p:sldIdLst>
    <p:sldId id="266" r:id="rId5"/>
    <p:sldId id="267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 autoAdjust="0"/>
  </p:normalViewPr>
  <p:slideViewPr>
    <p:cSldViewPr snapToGrid="0">
      <p:cViewPr varScale="1">
        <p:scale>
          <a:sx n="45" d="100"/>
          <a:sy n="45" d="100"/>
        </p:scale>
        <p:origin x="-126" y="-6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-274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1AD81DDF-98D4-498E-A94D-DDD7A807AD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391BFCE-55A1-4C09-B4B5-9359AD6F4D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4FA28-26D5-4BDF-9A75-C27596ADE055}" type="datetimeFigureOut">
              <a:rPr lang="en-US" smtClean="0"/>
              <a:t>1/17/2020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BEEB1F3-97EE-4F0D-B402-E34820EC6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54877F-A04A-4D6A-A0A8-95CC6E2D2A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07CFE-5866-4B40-8953-42375E9B5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5077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E1D6F-8584-4A53-833D-DCA47225B220}" type="datetimeFigureOut">
              <a:rPr lang="en-US" smtClean="0"/>
              <a:t>1/17/2020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874D-A20A-4B3E-9C12-F524953D5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0534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85817" indent="-263776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55103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477145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99186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B801791-8D5E-4CFE-BACC-B9BD30D2BB63}" type="slidenum">
              <a:rPr lang="en-AU" altLang="en-US" smtClean="0">
                <a:solidFill>
                  <a:prstClr val="black"/>
                </a:solidFill>
              </a:rPr>
              <a:pPr/>
              <a:t>1</a:t>
            </a:fld>
            <a:endParaRPr lang="en-AU" altLang="en-US" dirty="0">
              <a:solidFill>
                <a:prstClr val="black"/>
              </a:solidFill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AU" altLang="en-US" b="1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AU" altLang="en-US" b="1" i="1" dirty="0">
                <a:latin typeface="Arial Narrow" panose="020B0606020202030204" pitchFamily="34" charset="0"/>
              </a:rPr>
              <a:t>Health and safety duty  </a:t>
            </a:r>
            <a:r>
              <a:rPr lang="en-AU" altLang="en-US" dirty="0">
                <a:latin typeface="Arial Narrow" panose="020B0606020202030204" pitchFamily="34" charset="0"/>
              </a:rPr>
              <a:t>is a</a:t>
            </a:r>
            <a:r>
              <a:rPr lang="en-AU" altLang="en-US" b="1" i="1" dirty="0">
                <a:latin typeface="Arial Narrow" panose="020B0606020202030204" pitchFamily="34" charset="0"/>
              </a:rPr>
              <a:t> </a:t>
            </a:r>
            <a:r>
              <a:rPr lang="en-AU" altLang="en-US" dirty="0">
                <a:latin typeface="Arial Narrow" panose="020B0606020202030204" pitchFamily="34" charset="0"/>
              </a:rPr>
              <a:t>duty imposed under Part 2: Division 2 (Primary duty of care), Division 3 (Further duties of PCBUs) or Division 4 (Duties of officers, workers and other persons) of the WHS Act. </a:t>
            </a:r>
          </a:p>
          <a:p>
            <a:pPr eaLnBrk="1" hangingPunct="1">
              <a:spcBef>
                <a:spcPct val="0"/>
              </a:spcBef>
            </a:pPr>
            <a:endParaRPr lang="en-AU" altLang="en-US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AU" altLang="en-US" dirty="0">
                <a:latin typeface="Arial Narrow" panose="020B0606020202030204" pitchFamily="34" charset="0"/>
              </a:rPr>
              <a:t>The failure to comply with health and safety duties  includes the duty of workers and it therefore follows that workers can be fined accordingly.</a:t>
            </a:r>
          </a:p>
          <a:p>
            <a:pPr eaLnBrk="1" hangingPunct="1"/>
            <a:endParaRPr lang="en-AU" altLang="en-US" dirty="0">
              <a:latin typeface="Arial Narrow" panose="020B0606020202030204" pitchFamily="34" charset="0"/>
            </a:endParaRPr>
          </a:p>
          <a:p>
            <a:pPr eaLnBrk="1" hangingPunct="1"/>
            <a:endParaRPr lang="en-US" altLang="en-US" b="1" dirty="0">
              <a:latin typeface="Arial Narrow" panose="020B0606020202030204" pitchFamily="34" charset="0"/>
            </a:endParaRPr>
          </a:p>
          <a:p>
            <a:pPr eaLnBrk="1" hangingPunct="1"/>
            <a:endParaRPr lang="en-US" altLang="en-US" dirty="0">
              <a:latin typeface="Arial Narrow" panose="020B0606020202030204" pitchFamily="34" charset="0"/>
            </a:endParaRPr>
          </a:p>
          <a:p>
            <a:pPr eaLnBrk="1" hangingPunct="1"/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3483910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85817" indent="-263776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55103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477145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99186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1615D20-60ED-4148-997C-BDBD1C1A6F8A}" type="slidenum">
              <a:rPr lang="en-AU" altLang="en-US" smtClean="0">
                <a:solidFill>
                  <a:prstClr val="black"/>
                </a:solidFill>
              </a:rPr>
              <a:pPr/>
              <a:t>2</a:t>
            </a:fld>
            <a:endParaRPr lang="en-AU" altLang="en-US" dirty="0">
              <a:solidFill>
                <a:prstClr val="black"/>
              </a:solidFill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421219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464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41247" y="6183277"/>
            <a:ext cx="1755649" cy="49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284F677-049F-4C02-8467-6C49A45AD4AE}" type="datetime3">
              <a:rPr lang="en-AU" smtClean="0">
                <a:solidFill>
                  <a:prstClr val="black"/>
                </a:solidFill>
              </a:rPr>
              <a:pPr/>
              <a:t>17 January, 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9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41247" y="6183277"/>
            <a:ext cx="1755649" cy="49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1546350-078F-42A8-BBA2-6431C46FBBDC}" type="datetime3">
              <a:rPr lang="en-AU" smtClean="0">
                <a:solidFill>
                  <a:prstClr val="black"/>
                </a:solidFill>
              </a:rPr>
              <a:pPr/>
              <a:t>17 January, 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11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A5A680F6-C147-410B-94DF-19850752D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4656" y="1865037"/>
            <a:ext cx="8802688" cy="31279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41247" y="6183277"/>
            <a:ext cx="1755649" cy="49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810FA20-C678-4C14-ADD4-D7E049EDF1E0}" type="datetime3">
              <a:rPr lang="en-AU" smtClean="0">
                <a:solidFill>
                  <a:prstClr val="black"/>
                </a:solidFill>
              </a:rPr>
              <a:pPr/>
              <a:t>17 January, 2020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0" name="Picture 9" descr="A picture containing building&#10;&#10;Description automatically generated">
              <a:extLst>
                <a:ext uri="{FF2B5EF4-FFF2-40B4-BE49-F238E27FC236}">
                  <a16:creationId xmlns="" xmlns:a16="http://schemas.microsoft.com/office/drawing/2014/main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1" name="TextBox 7">
              <a:extLst>
                <a:ext uri="{FF2B5EF4-FFF2-40B4-BE49-F238E27FC236}">
                  <a16:creationId xmlns="" xmlns:a16="http://schemas.microsoft.com/office/drawing/2014/main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1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41247" y="6183277"/>
            <a:ext cx="1755649" cy="49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0D5BF20-E73A-45C5-B0A0-474E007A5F39}" type="datetime3">
              <a:rPr lang="en-AU" smtClean="0">
                <a:solidFill>
                  <a:prstClr val="black"/>
                </a:solidFill>
              </a:rPr>
              <a:pPr/>
              <a:t>17 January, 2020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="" xmlns:a16="http://schemas.microsoft.com/office/drawing/2014/main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="" xmlns:a16="http://schemas.microsoft.com/office/drawing/2014/main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09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aller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="" xmlns:a16="http://schemas.microsoft.com/office/drawing/2014/main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="" xmlns:a16="http://schemas.microsoft.com/office/drawing/2014/main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="" xmlns:a16="http://schemas.microsoft.com/office/drawing/2014/main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7"/>
          </p:nvPr>
        </p:nvSpPr>
        <p:spPr>
          <a:xfrm>
            <a:off x="993647" y="6335677"/>
            <a:ext cx="1755649" cy="49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0C26775D-FFCA-451F-9AB1-864EDCCA355C}" type="datetime3">
              <a:rPr lang="en-AU" smtClean="0">
                <a:solidFill>
                  <a:prstClr val="black"/>
                </a:solidFill>
              </a:rPr>
              <a:pPr/>
              <a:t>17 January, 2020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" name="Slide Number Placeholder 4"/>
          <p:cNvSpPr txBox="1">
            <a:spLocks/>
          </p:cNvSpPr>
          <p:nvPr userDrawn="1"/>
        </p:nvSpPr>
        <p:spPr>
          <a:xfrm>
            <a:off x="10668000" y="64682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03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276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276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632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1247" y="6183277"/>
            <a:ext cx="1755649" cy="496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592EB6E-5CD1-4AE0-A4D0-D6C8C5A9E898}" type="datetime3">
              <a:rPr lang="en-AU" smtClean="0">
                <a:solidFill>
                  <a:prstClr val="black"/>
                </a:solidFill>
              </a:rPr>
              <a:pPr/>
              <a:t>17 January, 2020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511296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="" xmlns:a16="http://schemas.microsoft.com/office/drawing/2014/main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="" xmlns:a16="http://schemas.microsoft.com/office/drawing/2014/main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70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cap="all">
          <a:solidFill>
            <a:schemeClr val="tx1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>
            <a:normAutofit/>
          </a:bodyPr>
          <a:lstStyle/>
          <a:p>
            <a:pPr algn="ctr"/>
            <a:r>
              <a:rPr lang="en-US" altLang="en-US" sz="3600" dirty="0">
                <a:solidFill>
                  <a:schemeClr val="accent6">
                    <a:lumMod val="75000"/>
                  </a:schemeClr>
                </a:solidFill>
                <a:ea typeface="ＭＳ Ｐゴシック" panose="020B0600070205080204" pitchFamily="34" charset="-128"/>
              </a:rPr>
              <a:t>PENALTIES UNDER THE WHS ACT</a:t>
            </a:r>
            <a:endParaRPr lang="en-AU" altLang="en-US" sz="3600" dirty="0">
              <a:solidFill>
                <a:schemeClr val="accent6">
                  <a:lumMod val="75000"/>
                </a:schemeClr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71011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0" indent="0"/>
            <a:endParaRPr lang="en-AU" altLang="en-US" sz="1600" dirty="0">
              <a:ea typeface="ＭＳ Ｐゴシック" panose="020B0600070205080204" pitchFamily="34" charset="-128"/>
            </a:endParaRPr>
          </a:p>
          <a:p>
            <a:pPr marL="0" indent="0"/>
            <a:endParaRPr lang="en-AU" altLang="en-US" sz="1600" dirty="0">
              <a:ea typeface="ＭＳ Ｐゴシック" panose="020B0600070205080204" pitchFamily="34" charset="-128"/>
            </a:endParaRPr>
          </a:p>
          <a:p>
            <a:pPr marL="0" indent="0"/>
            <a:endParaRPr lang="en-AU" altLang="en-US" sz="1600" dirty="0">
              <a:ea typeface="ＭＳ Ｐゴシック" panose="020B0600070205080204" pitchFamily="34" charset="-128"/>
            </a:endParaRPr>
          </a:p>
          <a:p>
            <a:pPr marL="0" indent="0"/>
            <a:endParaRPr lang="en-AU" altLang="en-US" sz="1600" dirty="0">
              <a:ea typeface="ＭＳ Ｐゴシック" panose="020B0600070205080204" pitchFamily="34" charset="-128"/>
            </a:endParaRPr>
          </a:p>
          <a:p>
            <a:pPr marL="0" indent="0"/>
            <a:endParaRPr lang="en-AU" altLang="en-US" sz="1600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624709" name="Group 6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9529764"/>
              </p:ext>
            </p:extLst>
          </p:nvPr>
        </p:nvGraphicFramePr>
        <p:xfrm>
          <a:off x="431801" y="1214389"/>
          <a:ext cx="11233150" cy="4676148"/>
        </p:xfrm>
        <a:graphic>
          <a:graphicData uri="http://schemas.openxmlformats.org/drawingml/2006/table">
            <a:tbl>
              <a:tblPr/>
              <a:tblGrid>
                <a:gridCol w="19833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83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1103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558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353900">
                <a:tc>
                  <a:txBody>
                    <a:bodyPr/>
                    <a:lstStyle>
                      <a:lvl1pPr>
                        <a:buFont typeface="Arial" panose="020B0604020202020204" pitchFamily="34" charset="0"/>
                        <a:defRPr sz="1600"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Failure to comply with Health and Safety duty</a:t>
                      </a:r>
                      <a:endParaRPr kumimoji="0" lang="en-AU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25" marR="121925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buFont typeface="Arial" panose="020B0604020202020204" pitchFamily="34" charset="0"/>
                        <a:defRPr sz="1600"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Individual</a:t>
                      </a:r>
                    </a:p>
                  </a:txBody>
                  <a:tcPr marL="121925" marR="121925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buFont typeface="Arial" panose="020B0604020202020204" pitchFamily="34" charset="0"/>
                        <a:defRPr sz="1600"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Individual conducting a business or undertaking  or an Officer of a PCBU</a:t>
                      </a:r>
                    </a:p>
                  </a:txBody>
                  <a:tcPr marL="121925" marR="121925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buFont typeface="Arial" panose="020B0604020202020204" pitchFamily="34" charset="0"/>
                        <a:defRPr sz="1600"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Body Corporate</a:t>
                      </a:r>
                      <a:endParaRPr kumimoji="0" lang="en-AU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25" marR="121925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53910">
                <a:tc>
                  <a:txBody>
                    <a:bodyPr/>
                    <a:lstStyle>
                      <a:lvl1pPr>
                        <a:buFont typeface="Arial" panose="020B0604020202020204" pitchFamily="34" charset="0"/>
                        <a:defRPr sz="1600"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Category 1</a:t>
                      </a:r>
                      <a:endParaRPr kumimoji="0" lang="en-AU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25" marR="121925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buFont typeface="Arial" panose="020B0604020202020204" pitchFamily="34" charset="0"/>
                        <a:defRPr sz="1600"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3000 penalty units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($315 000)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US" altLang="en-US" sz="2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or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5 years imprisonment</a:t>
                      </a:r>
                    </a:p>
                  </a:txBody>
                  <a:tcPr marL="121925" marR="121925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buFont typeface="Arial" panose="020B0604020202020204" pitchFamily="34" charset="0"/>
                        <a:defRPr sz="1600"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6000 penalty units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($630 000)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r>
                        <a:rPr kumimoji="0" lang="en-AU" altLang="en-US" sz="20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5 years imprisonment</a:t>
                      </a:r>
                    </a:p>
                  </a:txBody>
                  <a:tcPr marL="121925" marR="121925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buFont typeface="Arial" panose="020B0604020202020204" pitchFamily="34" charset="0"/>
                        <a:defRPr sz="1600"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30000 penalty units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/>
                      </a:r>
                      <a:b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</a:b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($3,150,000 ) 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AU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25" marR="121925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61862">
                <a:tc>
                  <a:txBody>
                    <a:bodyPr/>
                    <a:lstStyle>
                      <a:lvl1pPr>
                        <a:buFont typeface="Arial" panose="020B0604020202020204" pitchFamily="34" charset="0"/>
                        <a:defRPr sz="1600"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Category 2</a:t>
                      </a:r>
                    </a:p>
                  </a:txBody>
                  <a:tcPr marL="121925" marR="121925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buFont typeface="Arial" panose="020B0604020202020204" pitchFamily="34" charset="0"/>
                        <a:defRPr sz="1600"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1500 penalty units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($157 500) </a:t>
                      </a:r>
                    </a:p>
                  </a:txBody>
                  <a:tcPr marL="121925" marR="121925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buFont typeface="Arial" panose="020B0604020202020204" pitchFamily="34" charset="0"/>
                        <a:defRPr sz="1600"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3000 penalty units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($315 000) </a:t>
                      </a:r>
                    </a:p>
                  </a:txBody>
                  <a:tcPr marL="121925" marR="121925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buFont typeface="Arial" panose="020B0604020202020204" pitchFamily="34" charset="0"/>
                        <a:defRPr sz="1600"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15000 penalty units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($1 575 000)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</a:p>
                  </a:txBody>
                  <a:tcPr marL="121925" marR="121925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22917">
                <a:tc>
                  <a:txBody>
                    <a:bodyPr/>
                    <a:lstStyle>
                      <a:lvl1pPr>
                        <a:buFont typeface="Arial" panose="020B0604020202020204" pitchFamily="34" charset="0"/>
                        <a:defRPr sz="1600"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Category 3</a:t>
                      </a:r>
                    </a:p>
                  </a:txBody>
                  <a:tcPr marL="121925" marR="121925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buFont typeface="Arial" panose="020B0604020202020204" pitchFamily="34" charset="0"/>
                        <a:defRPr sz="1600"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500 penalty units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($52 500) </a:t>
                      </a:r>
                    </a:p>
                  </a:txBody>
                  <a:tcPr marL="121925" marR="121925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buFont typeface="Arial" panose="020B0604020202020204" pitchFamily="34" charset="0"/>
                        <a:defRPr sz="1600"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1000 penalty units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($105 000)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</a:p>
                  </a:txBody>
                  <a:tcPr marL="121925" marR="121925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buFont typeface="Arial" panose="020B0604020202020204" pitchFamily="34" charset="0"/>
                        <a:defRPr sz="1600"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rgbClr val="000090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5000 penalty units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($500 000)</a:t>
                      </a:r>
                      <a:r>
                        <a:rPr kumimoji="0" lang="en-AU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121925" marR="121925" marT="45708" marB="457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047E3B7C-B595-4400-997B-360B64DBE9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67229" y="6370638"/>
            <a:ext cx="649817" cy="487363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="" xmlns:a16="http://schemas.microsoft.com/office/drawing/2014/main" id="{EDB88DB0-3E25-479E-8306-08D41285DE27}"/>
              </a:ext>
            </a:extLst>
          </p:cNvPr>
          <p:cNvSpPr>
            <a:spLocks noGrp="1"/>
          </p:cNvSpPr>
          <p:nvPr/>
        </p:nvSpPr>
        <p:spPr>
          <a:xfrm>
            <a:off x="725063" y="6372098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en-AU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 January 2020</a:t>
            </a:r>
            <a:endParaRPr lang="en-A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950E17AB-5DAF-423D-8A90-81CAB28C604E}"/>
              </a:ext>
            </a:extLst>
          </p:cNvPr>
          <p:cNvSpPr txBox="1">
            <a:spLocks/>
          </p:cNvSpPr>
          <p:nvPr/>
        </p:nvSpPr>
        <p:spPr>
          <a:xfrm>
            <a:off x="8905895" y="63454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0" fontAlgn="base" hangingPunct="0">
              <a:lnSpc>
                <a:spcPct val="106000"/>
              </a:lnSpc>
              <a:spcAft>
                <a:spcPts val="800"/>
              </a:spcAft>
            </a:pPr>
            <a:fld id="{1DED7308-9AF1-4AA7-A535-9D72B2E145ED}" type="slidenum">
              <a:rPr lang="en-US" sz="140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eaLnBrk="0" fontAlgn="base" hangingPunct="0">
                <a:lnSpc>
                  <a:spcPct val="106000"/>
                </a:lnSpc>
                <a:spcAft>
                  <a:spcPts val="800"/>
                </a:spcAft>
              </a:pPr>
              <a:t>1</a:t>
            </a:fld>
            <a:endParaRPr lang="en-A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98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9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>
            <a:normAutofit/>
          </a:bodyPr>
          <a:lstStyle/>
          <a:p>
            <a:pPr algn="ctr"/>
            <a:r>
              <a:rPr lang="en-US" altLang="en-US" sz="3600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HEALTH AND SAFETY DUTIES - PENALTIES</a:t>
            </a:r>
            <a:endParaRPr lang="en-AU" altLang="en-US" sz="3600" dirty="0">
              <a:solidFill>
                <a:srgbClr val="000099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7305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altLang="en-US" dirty="0">
              <a:ea typeface="ＭＳ Ｐゴシック" panose="020B0600070205080204" pitchFamily="34" charset="-128"/>
            </a:endParaRPr>
          </a:p>
          <a:p>
            <a:endParaRPr lang="en-AU" altLang="en-US" dirty="0">
              <a:ea typeface="ＭＳ Ｐゴシック" panose="020B0600070205080204" pitchFamily="34" charset="-128"/>
            </a:endParaRPr>
          </a:p>
          <a:p>
            <a:endParaRPr lang="en-AU" altLang="en-US" dirty="0">
              <a:ea typeface="ＭＳ Ｐゴシック" panose="020B0600070205080204" pitchFamily="34" charset="-128"/>
            </a:endParaRPr>
          </a:p>
          <a:p>
            <a:endParaRPr lang="en-AU" altLang="en-US" dirty="0">
              <a:ea typeface="ＭＳ Ｐゴシック" panose="020B0600070205080204" pitchFamily="34" charset="-128"/>
            </a:endParaRPr>
          </a:p>
          <a:p>
            <a:endParaRPr lang="en-AU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73060" name="Rectangle 4"/>
          <p:cNvSpPr>
            <a:spLocks/>
          </p:cNvSpPr>
          <p:nvPr/>
        </p:nvSpPr>
        <p:spPr bwMode="auto">
          <a:xfrm>
            <a:off x="897467" y="1741959"/>
            <a:ext cx="109728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00009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00009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9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00009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00009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00009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AU" altLang="en-US" sz="2400" b="1" dirty="0"/>
              <a:t>In addition to these categories of offence, certain other duties contain</a:t>
            </a:r>
          </a:p>
          <a:p>
            <a:pPr>
              <a:spcBef>
                <a:spcPct val="0"/>
              </a:spcBef>
              <a:spcAft>
                <a:spcPct val="50000"/>
              </a:spcAft>
              <a:buFont typeface="Arial" panose="020B0604020202020204" pitchFamily="34" charset="0"/>
              <a:buNone/>
            </a:pPr>
            <a:r>
              <a:rPr lang="en-AU" altLang="en-US" sz="2400" b="1" dirty="0"/>
              <a:t>prescribed penalty amounts, </a:t>
            </a:r>
            <a:r>
              <a:rPr lang="en-AU" altLang="en-US" sz="2400" dirty="0"/>
              <a:t>for example: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AU" altLang="en-US" sz="2400" i="1" dirty="0"/>
              <a:t>Failure to consult with other duty holders: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AU" altLang="en-US" sz="2400" dirty="0"/>
              <a:t>Maximum penalty – 200 penalty units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AU" altLang="en-US" sz="2400" dirty="0"/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AU" altLang="en-US" sz="2400" i="1" dirty="0"/>
              <a:t>Failure to consult workers: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AU" altLang="en-US" sz="2400" dirty="0"/>
              <a:t>Maximum penalty – 200 penalty units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AU" altLang="en-US" sz="2400" dirty="0"/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AU" altLang="en-US" sz="2400" i="1" dirty="0"/>
              <a:t>Failure to notify of a notifiable incident: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AU" altLang="en-US" sz="2400" dirty="0"/>
              <a:t>Maximum penalty – 100 penalty units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AU" altLang="en-US" sz="1800" dirty="0"/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AU" altLang="en-US" sz="1800" dirty="0"/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AU" altLang="en-US" sz="1800" dirty="0"/>
              <a:t>							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AU" altLang="en-US" sz="1800" dirty="0"/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AU" altLang="en-US" sz="1800" dirty="0"/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AU" altLang="en-US" sz="1800" dirty="0"/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AU" altLang="en-US" sz="1800" dirty="0"/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AU" altLang="en-US" sz="1800" dirty="0"/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AU" altLang="en-US" sz="1800" dirty="0"/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AU" altLang="en-US" sz="18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5621432D-3733-496D-B04A-6ED75138ED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67874" y="6370638"/>
            <a:ext cx="649817" cy="487363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="" xmlns:a16="http://schemas.microsoft.com/office/drawing/2014/main" id="{EDB88DB0-3E25-479E-8306-08D41285DE27}"/>
              </a:ext>
            </a:extLst>
          </p:cNvPr>
          <p:cNvSpPr>
            <a:spLocks noGrp="1"/>
          </p:cNvSpPr>
          <p:nvPr/>
        </p:nvSpPr>
        <p:spPr>
          <a:xfrm>
            <a:off x="725063" y="6359741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en-AU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 January 2020</a:t>
            </a:r>
            <a:endParaRPr lang="en-A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950E17AB-5DAF-423D-8A90-81CAB28C604E}"/>
              </a:ext>
            </a:extLst>
          </p:cNvPr>
          <p:cNvSpPr txBox="1">
            <a:spLocks/>
          </p:cNvSpPr>
          <p:nvPr/>
        </p:nvSpPr>
        <p:spPr>
          <a:xfrm>
            <a:off x="8905895" y="633307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0" fontAlgn="base" hangingPunct="0">
              <a:lnSpc>
                <a:spcPct val="106000"/>
              </a:lnSpc>
              <a:spcAft>
                <a:spcPts val="800"/>
              </a:spcAft>
            </a:pPr>
            <a:fld id="{1DED7308-9AF1-4AA7-A535-9D72B2E145ED}" type="slidenum">
              <a:rPr lang="en-US" sz="140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eaLnBrk="0" fontAlgn="base" hangingPunct="0">
                <a:lnSpc>
                  <a:spcPct val="106000"/>
                </a:lnSpc>
                <a:spcAft>
                  <a:spcPts val="800"/>
                </a:spcAft>
              </a:pPr>
              <a:t>2</a:t>
            </a:fld>
            <a:endParaRPr lang="en-A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86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TF66921596_My invention presentation_AAS_v5" id="{87E5ADC5-22B1-48B6-A377-CC62C9F76903}" vid="{35D6D025-A430-4CAD-B81F-81678F6B39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1DB373-C1A1-4924-9AF2-F04368201509}">
  <ds:schemaRefs>
    <ds:schemaRef ds:uri="16c05727-aa75-4e4a-9b5f-8a80a1165891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59C8665-7E41-4E8E-957E-307F6F826A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A01955-FFEB-4169-B0BF-D790410D6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My invention presentation</Template>
  <TotalTime>0</TotalTime>
  <Words>247</Words>
  <Application>Microsoft Office PowerPoint</Application>
  <PresentationFormat>Custom</PresentationFormat>
  <Paragraphs>64</Paragraphs>
  <Slides>2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Gallery</vt:lpstr>
      <vt:lpstr>PENALTIES UNDER THE WHS ACT</vt:lpstr>
      <vt:lpstr>HEALTH AND SAFETY DUTIES - PENALTIES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2019-10-17T18:07:54Z</dcterms:created>
  <dcterms:modified xsi:type="dcterms:W3CDTF">2020-01-17T01:11:50Z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