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7"/>
  </p:notesMasterIdLst>
  <p:handoutMasterIdLst>
    <p:handoutMasterId r:id="rId8"/>
  </p:handoutMasterIdLst>
  <p:sldIdLst>
    <p:sldId id="287" r:id="rId5"/>
    <p:sldId id="28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Offences and penalties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08760"/>
            <a:ext cx="9603275" cy="4652010"/>
          </a:xfrm>
        </p:spPr>
        <p:txBody>
          <a:bodyPr>
            <a:normAutofit/>
          </a:bodyPr>
          <a:lstStyle/>
          <a:p>
            <a:pPr lvl="0"/>
            <a:r>
              <a:rPr lang="en-AU" sz="2800" dirty="0"/>
              <a:t>on-the-spot fines </a:t>
            </a:r>
          </a:p>
          <a:p>
            <a:pPr lvl="0"/>
            <a:r>
              <a:rPr lang="en-AU" sz="2800" dirty="0"/>
              <a:t>improvement or prohibition notices </a:t>
            </a:r>
          </a:p>
          <a:p>
            <a:pPr lvl="0"/>
            <a:r>
              <a:rPr lang="en-AU" sz="2800" dirty="0"/>
              <a:t>prosecutions </a:t>
            </a:r>
          </a:p>
          <a:p>
            <a:pPr lvl="0"/>
            <a:r>
              <a:rPr lang="en-AU" sz="2800" dirty="0"/>
              <a:t>heavy fines</a:t>
            </a:r>
          </a:p>
          <a:p>
            <a:pPr lvl="0"/>
            <a:r>
              <a:rPr lang="en-AU" sz="2800" dirty="0"/>
              <a:t>imprisonment</a:t>
            </a:r>
          </a:p>
          <a:p>
            <a:pPr lvl="0"/>
            <a:r>
              <a:rPr lang="en-AU" sz="2800" dirty="0"/>
              <a:t>enforceable undertakings </a:t>
            </a:r>
          </a:p>
          <a:p>
            <a:pPr lvl="0"/>
            <a:r>
              <a:rPr lang="en-AU" sz="2800" dirty="0"/>
              <a:t>non-monetary </a:t>
            </a:r>
            <a:r>
              <a:rPr lang="en-AU" sz="2800" dirty="0" smtClean="0"/>
              <a:t>sanctions</a:t>
            </a:r>
            <a:endParaRPr lang="en-AU" sz="2800" dirty="0"/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EA42216-0341-4819-8136-3E775DDF0B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9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600" dirty="0"/>
              <a:t>Industrial manslaughter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1520190"/>
            <a:ext cx="10847070" cy="4795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The Industrial Manslaughter provisions make it an offence for a PCBU, or a senior officer, to negligently cause the death of a worker. 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The offence applies if:</a:t>
            </a:r>
            <a:endParaRPr lang="en-AU" sz="2600" dirty="0">
              <a:solidFill>
                <a:srgbClr val="FF0000"/>
              </a:solidFill>
            </a:endParaRPr>
          </a:p>
          <a:p>
            <a:pPr lvl="0"/>
            <a:r>
              <a:rPr lang="en-AU" sz="2600" dirty="0"/>
              <a:t>A worker dies, or is injured and later dies, in the course of carrying out work for the business or undertaking</a:t>
            </a:r>
          </a:p>
          <a:p>
            <a:pPr lvl="0"/>
            <a:r>
              <a:rPr lang="en-AU" sz="2600" dirty="0"/>
              <a:t>The PCBU’s, or senior officer’s conduct cause the death of the worker </a:t>
            </a:r>
          </a:p>
          <a:p>
            <a:pPr lvl="0"/>
            <a:r>
              <a:rPr lang="en-AU" sz="2600" dirty="0"/>
              <a:t>The PCBU, or senior officer, is negligent about causing the death of the worker</a:t>
            </a:r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57EB513-C511-494C-9148-3541494E9E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1" y="6361377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6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110</Words>
  <Application>Microsoft Office PowerPoint</Application>
  <PresentationFormat>Custom</PresentationFormat>
  <Paragraphs>18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1_Gallery</vt:lpstr>
      <vt:lpstr>Offences and penalties</vt:lpstr>
      <vt:lpstr>Industrial manslaughter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