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2CBA1-F989-4233-926A-C39F060EE43E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AC0C-8277-4D36-A8F0-F66473264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39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65B977-9069-44F7-97AE-8C184B2352A5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6114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8D3249-758A-453E-9723-3CC590663D84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185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7E4BA2-72F1-4ED4-B04E-FCBA0F24CD6A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3748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706335-8264-4D1C-A7BA-6EA4808C947E}" type="slidenum">
              <a:rPr lang="en-AU" altLang="en-US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3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58FF29-ED3D-484D-BB39-4672E2DE6D33}" type="slidenum">
              <a:rPr lang="en-AU" altLang="en-US">
                <a:solidFill>
                  <a:prstClr val="black"/>
                </a:solidFill>
              </a:rPr>
              <a:pPr/>
              <a:t>5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8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7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7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/>
              <a:t>REPRESENTING WORKERS AS A HSR</a:t>
            </a:r>
            <a:endParaRPr lang="en-AU" altLang="en-US" dirty="0">
              <a:solidFill>
                <a:srgbClr val="000099"/>
              </a:solidFill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276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r>
              <a:rPr lang="en-AU" altLang="en-US" b="1" dirty="0">
                <a:solidFill>
                  <a:srgbClr val="0000BF"/>
                </a:solidFill>
              </a:rPr>
              <a:t>Representing workers as a HSR – negotiation and issue resolution</a:t>
            </a:r>
            <a:endParaRPr lang="en-AU" altLang="en-US" dirty="0">
              <a:solidFill>
                <a:srgbClr val="0000BF"/>
              </a:solidFill>
            </a:endParaRPr>
          </a:p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rgbClr val="0000BF"/>
                </a:solidFill>
              </a:rPr>
              <a:t/>
            </a:r>
            <a:br>
              <a:rPr lang="en-AU" altLang="en-US" b="1" dirty="0">
                <a:solidFill>
                  <a:srgbClr val="0000BF"/>
                </a:solidFill>
              </a:rPr>
            </a:br>
            <a:endParaRPr lang="en-AU" altLang="en-US" b="1" dirty="0">
              <a:solidFill>
                <a:srgbClr val="0000BF"/>
              </a:solidFill>
            </a:endParaRPr>
          </a:p>
          <a:p>
            <a:pPr>
              <a:buFontTx/>
              <a:buNone/>
            </a:pPr>
            <a:endParaRPr lang="en-AU" altLang="en-US" sz="5300" b="1" dirty="0">
              <a:solidFill>
                <a:srgbClr val="0000B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BD573CD-4FC8-49CC-B5D6-AD843C13D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43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045" y="274638"/>
            <a:ext cx="881990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BENEFITS OF HSR WHS ISSUE INVESTIGATION</a:t>
            </a:r>
          </a:p>
        </p:txBody>
      </p:sp>
      <p:sp>
        <p:nvSpPr>
          <p:cNvPr id="41986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z="1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Identification of potential/actual hazards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Improved work environment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Improved morale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Increased consultation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Identification of training needs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Revision of outdated methods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Encourages involvement in safety performance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Improves safety culture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BD11053-9076-4528-8C55-496B98A1C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0217" y="6343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INVESTIGATION PROCESS</a:t>
            </a:r>
          </a:p>
        </p:txBody>
      </p:sp>
      <p:sp>
        <p:nvSpPr>
          <p:cNvPr id="44034" name="Rectangle 2"/>
          <p:cNvSpPr>
            <a:spLocks noGrp="1"/>
          </p:cNvSpPr>
          <p:nvPr>
            <p:ph idx="1"/>
          </p:nvPr>
        </p:nvSpPr>
        <p:spPr>
          <a:xfrm>
            <a:off x="457200" y="1306713"/>
            <a:ext cx="8229600" cy="493204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0"/>
              </a:spcAft>
              <a:buNone/>
            </a:pPr>
            <a:r>
              <a:rPr lang="en-AU" altLang="en-US" sz="2000" b="1" dirty="0"/>
              <a:t>Investigations can take a formal or informal approach and should: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/>
              <a:t>Understand</a:t>
            </a:r>
            <a:r>
              <a:rPr lang="en-AU" altLang="en-US" sz="2000" dirty="0"/>
              <a:t> the complaint relating to work health and safety issues for your workgroup</a:t>
            </a:r>
          </a:p>
          <a:p>
            <a:pPr lvl="1"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AU" altLang="en-US" sz="2000" dirty="0"/>
              <a:t>Talk with work group members and the relevant PCBU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/>
              <a:t>Research</a:t>
            </a:r>
            <a:r>
              <a:rPr lang="en-AU" altLang="en-US" sz="2000" dirty="0"/>
              <a:t> the complaint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000" dirty="0"/>
              <a:t>WHS Regulations, Codes of Practice, Australian and industry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000" dirty="0"/>
              <a:t>The Regulator</a:t>
            </a:r>
          </a:p>
          <a:p>
            <a:pPr lvl="1"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AU" altLang="en-US" sz="2000" dirty="0"/>
              <a:t>Consultants or union representatives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000" b="1" dirty="0"/>
              <a:t>Analyse</a:t>
            </a:r>
            <a:r>
              <a:rPr lang="en-AU" altLang="en-US" sz="2000" dirty="0"/>
              <a:t> the information collected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/>
              <a:t>Develop</a:t>
            </a:r>
            <a:r>
              <a:rPr lang="en-AU" altLang="en-US" sz="2000" dirty="0"/>
              <a:t> a strategy to move forward with the complaint/issue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F06D857-8FE7-4C2F-A5EA-E3A01A619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450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1999" y="274638"/>
            <a:ext cx="856260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PROCESS FOR </a:t>
            </a:r>
            <a:r>
              <a:rPr lang="en-AU" altLang="en-US" dirty="0" smtClean="0"/>
              <a:t>ENQUIRING </a:t>
            </a:r>
            <a:r>
              <a:rPr lang="en-AU" altLang="en-US" dirty="0"/>
              <a:t>INTO WHS ISSUES</a:t>
            </a:r>
          </a:p>
        </p:txBody>
      </p:sp>
      <p:sp>
        <p:nvSpPr>
          <p:cNvPr id="46082" name="Rectangle 2"/>
          <p:cNvSpPr>
            <a:spLocks noGrp="1"/>
          </p:cNvSpPr>
          <p:nvPr>
            <p:ph idx="1"/>
          </p:nvPr>
        </p:nvSpPr>
        <p:spPr>
          <a:xfrm>
            <a:off x="483448" y="1501475"/>
            <a:ext cx="8229600" cy="4525963"/>
          </a:xfrm>
        </p:spPr>
        <p:txBody>
          <a:bodyPr/>
          <a:lstStyle/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Identify persons who can assist 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Choose the right time and location for discussions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Actively listen, put the person at ease, being open and honest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Ensure everyone understands the issue resolution procedure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Ask open questions to obtain the facts around the issue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Record your findings for later reference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907D1EE-6A0C-4604-B714-D076C540C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RECORDING FINDINGS</a:t>
            </a:r>
          </a:p>
        </p:txBody>
      </p:sp>
      <p:sp>
        <p:nvSpPr>
          <p:cNvPr id="48130" name="Rectangle 2"/>
          <p:cNvSpPr>
            <a:spLocks noGrp="1"/>
          </p:cNvSpPr>
          <p:nvPr>
            <p:ph idx="1"/>
          </p:nvPr>
        </p:nvSpPr>
        <p:spPr>
          <a:xfrm>
            <a:off x="483448" y="1408875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After inquiring into a WHS concern, a HSR may wish to provide their findings in a report format. This could include:</a:t>
            </a:r>
          </a:p>
          <a:p>
            <a:pPr marL="0" indent="0" eaLnBrk="1" hangingPunct="1">
              <a:buNone/>
            </a:pPr>
            <a:endParaRPr lang="en-AU" altLang="en-US" sz="2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Why the inquiry was undertaken;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where and when the inquiry took place;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who was involved in the inquiry;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hazards and hazardous situations encountered;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Making an assessment of the hazards identified; 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200" dirty="0"/>
              <a:t>recommendations to minimise the </a:t>
            </a:r>
            <a:r>
              <a:rPr lang="en-AU" altLang="en-US" sz="2200" dirty="0" smtClean="0"/>
              <a:t>hazards</a:t>
            </a:r>
            <a:endParaRPr lang="en-AU" altLang="en-US" sz="2200" dirty="0"/>
          </a:p>
          <a:p>
            <a:pPr marL="0" indent="0" eaLnBrk="1" hangingPunct="1">
              <a:buNone/>
            </a:pPr>
            <a:r>
              <a:rPr lang="en-AU" altLang="en-US" sz="2200" dirty="0"/>
              <a:t>There is however no legal obligation for a HSR to provide a </a:t>
            </a:r>
            <a:r>
              <a:rPr lang="en-AU" altLang="en-US" sz="2200" dirty="0" smtClean="0"/>
              <a:t>report</a:t>
            </a:r>
            <a:endParaRPr lang="en-AU" altLang="en-US" sz="22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775ACEF-88DB-43FC-8906-E2B19298D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426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(4:3)</PresentationFormat>
  <Paragraphs>45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REPRESENTING WORKERS AS A HSR</vt:lpstr>
      <vt:lpstr>BENEFITS OF HSR WHS ISSUE INVESTIGATION</vt:lpstr>
      <vt:lpstr>INVESTIGATION PROCESS</vt:lpstr>
      <vt:lpstr>PROCESS FOR ENQUIRING INTO WHS ISSUES</vt:lpstr>
      <vt:lpstr>RECORDING 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WORKERS AS A HSR</dc:title>
  <dc:creator>Robin Winning</dc:creator>
  <cp:lastModifiedBy>Robin Winning</cp:lastModifiedBy>
  <cp:revision>1</cp:revision>
  <dcterms:created xsi:type="dcterms:W3CDTF">2019-12-10T02:36:31Z</dcterms:created>
  <dcterms:modified xsi:type="dcterms:W3CDTF">2019-12-10T02:37:15Z</dcterms:modified>
</cp:coreProperties>
</file>