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C59FA-ADFA-4785-825B-14B02BBF8BB7}" type="datetimeFigureOut">
              <a:rPr lang="en-AU" smtClean="0"/>
              <a:t>10/12/2019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6DB77-E909-4D05-9B15-4D4E36E6C6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95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3C831D-FEB4-46F0-A9A8-89E3C1DD8FFE}" type="slidenum">
              <a:rPr lang="en-AU" altLang="en-US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97151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5267D8-9433-415E-856E-B8CECC4CC0B4}" type="slidenum">
              <a:rPr lang="en-AU" altLang="en-US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34424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FCC710-7707-4D0B-9EB7-390C9F471506}" type="slidenum">
              <a:rPr lang="en-AU" altLang="en-US">
                <a:solidFill>
                  <a:prstClr val="black"/>
                </a:solidFill>
              </a:rPr>
              <a:pPr/>
              <a:t>3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AU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18439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A60CE7-7183-4803-AA15-E74B17650C0F}" type="slidenum">
              <a:rPr lang="en-AU" altLang="en-US">
                <a:solidFill>
                  <a:prstClr val="black"/>
                </a:solidFill>
              </a:rPr>
              <a:pPr/>
              <a:t>4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1684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2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965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4699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FEC3EE3-2E91-4014-AF1A-A4B6B198EBD9}"/>
              </a:ext>
            </a:extLst>
          </p:cNvPr>
          <p:cNvGrpSpPr/>
          <p:nvPr/>
        </p:nvGrpSpPr>
        <p:grpSpPr>
          <a:xfrm>
            <a:off x="3131840" y="64699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8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NEGOTIATION AND ISSUE RESOLUTION</a:t>
            </a:r>
            <a:endParaRPr lang="en-AU" altLang="en-US" dirty="0">
              <a:solidFill>
                <a:srgbClr val="000099"/>
              </a:solidFill>
            </a:endParaRPr>
          </a:p>
        </p:txBody>
      </p:sp>
      <p:sp>
        <p:nvSpPr>
          <p:cNvPr id="50178" name="Rectangle 2"/>
          <p:cNvSpPr>
            <a:spLocks noGrp="1"/>
          </p:cNvSpPr>
          <p:nvPr>
            <p:ph idx="1"/>
          </p:nvPr>
        </p:nvSpPr>
        <p:spPr>
          <a:xfrm>
            <a:off x="457200" y="1960563"/>
            <a:ext cx="8229600" cy="42767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AU" altLang="en-US" b="1" dirty="0">
                <a:solidFill>
                  <a:srgbClr val="0000BF"/>
                </a:solidFill>
              </a:rPr>
              <a:t/>
            </a:r>
            <a:br>
              <a:rPr lang="en-AU" altLang="en-US" b="1" dirty="0">
                <a:solidFill>
                  <a:srgbClr val="0000BF"/>
                </a:solidFill>
              </a:rPr>
            </a:br>
            <a:r>
              <a:rPr lang="en-AU" altLang="en-US" b="1" dirty="0">
                <a:solidFill>
                  <a:srgbClr val="0000BF"/>
                </a:solidFill>
              </a:rPr>
              <a:t> Negotiation </a:t>
            </a:r>
          </a:p>
          <a:p>
            <a:pPr marL="0" indent="0" algn="ctr" eaLnBrk="1" hangingPunct="1">
              <a:buNone/>
            </a:pPr>
            <a:r>
              <a:rPr lang="en-AU" altLang="en-US" b="1" dirty="0">
                <a:solidFill>
                  <a:srgbClr val="0000BF"/>
                </a:solidFill>
              </a:rPr>
              <a:t>and </a:t>
            </a:r>
          </a:p>
          <a:p>
            <a:pPr marL="0" indent="0" algn="ctr" eaLnBrk="1" hangingPunct="1">
              <a:buNone/>
            </a:pPr>
            <a:r>
              <a:rPr lang="en-AU" altLang="en-US" b="1" dirty="0">
                <a:solidFill>
                  <a:srgbClr val="0000BF"/>
                </a:solidFill>
              </a:rPr>
              <a:t>issue resolution skills</a:t>
            </a:r>
            <a:endParaRPr lang="en-AU" altLang="en-US" dirty="0">
              <a:solidFill>
                <a:srgbClr val="0000BF"/>
              </a:solidFill>
            </a:endParaRPr>
          </a:p>
          <a:p>
            <a:pPr marL="0" indent="0" algn="ctr" eaLnBrk="1" hangingPunct="1">
              <a:buNone/>
            </a:pPr>
            <a:r>
              <a:rPr lang="en-AU" altLang="en-US" b="1" dirty="0">
                <a:solidFill>
                  <a:srgbClr val="0000BF"/>
                </a:solidFill>
              </a:rPr>
              <a:t/>
            </a:r>
            <a:br>
              <a:rPr lang="en-AU" altLang="en-US" b="1" dirty="0">
                <a:solidFill>
                  <a:srgbClr val="0000BF"/>
                </a:solidFill>
              </a:rPr>
            </a:br>
            <a:endParaRPr lang="en-AU" altLang="en-US" b="1" dirty="0">
              <a:solidFill>
                <a:srgbClr val="0000BF"/>
              </a:solidFill>
            </a:endParaRPr>
          </a:p>
          <a:p>
            <a:pPr>
              <a:buFontTx/>
              <a:buNone/>
            </a:pPr>
            <a:endParaRPr lang="en-AU" altLang="en-US" sz="5300" b="1" dirty="0">
              <a:solidFill>
                <a:srgbClr val="0000B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39EB5468-7F50-4472-9AF7-EEF4EF6FC1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3549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/>
              <a:t>NEGOTIATION SKILLS AND STRATEGIES</a:t>
            </a:r>
          </a:p>
        </p:txBody>
      </p:sp>
      <p:sp>
        <p:nvSpPr>
          <p:cNvPr id="52226" name="Rectangle 2"/>
          <p:cNvSpPr>
            <a:spLocks noGrp="1"/>
          </p:cNvSpPr>
          <p:nvPr>
            <p:ph idx="1"/>
          </p:nvPr>
        </p:nvSpPr>
        <p:spPr>
          <a:xfrm>
            <a:off x="483448" y="2010776"/>
            <a:ext cx="8229600" cy="322099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b="1" dirty="0"/>
              <a:t>Negotiation</a:t>
            </a:r>
            <a:r>
              <a:rPr lang="en-AU" altLang="en-US" sz="2200" dirty="0"/>
              <a:t> is a process that occurs between two or more parties and it is intended to reach an understanding of a problem or resolve an </a:t>
            </a:r>
            <a:r>
              <a:rPr lang="en-AU" altLang="en-US" sz="2200" dirty="0" smtClean="0"/>
              <a:t>issue</a:t>
            </a:r>
            <a:endParaRPr lang="en-AU" altLang="en-US" sz="2200" dirty="0"/>
          </a:p>
          <a:p>
            <a:pPr marL="0" indent="0" eaLnBrk="1" hangingPunct="1">
              <a:buNone/>
            </a:pPr>
            <a:endParaRPr lang="en-AU" altLang="en-US" sz="22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When persons enter into negotiations they hope to gain something out of the process however the aim is to have all parties come to a compromise (or win-win) </a:t>
            </a:r>
            <a:r>
              <a:rPr lang="en-AU" altLang="en-US" sz="2200" dirty="0" smtClean="0"/>
              <a:t>situation</a:t>
            </a:r>
            <a:endParaRPr lang="en-AU" altLang="en-US" sz="22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B403B11-06A8-46CA-94E7-79EFB55B05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3668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/>
              <a:t>NEGOTIATION STEPS</a:t>
            </a:r>
          </a:p>
        </p:txBody>
      </p:sp>
      <p:sp>
        <p:nvSpPr>
          <p:cNvPr id="54274" name="Rectangle 2"/>
          <p:cNvSpPr>
            <a:spLocks noGrp="1"/>
          </p:cNvSpPr>
          <p:nvPr>
            <p:ph idx="1"/>
          </p:nvPr>
        </p:nvSpPr>
        <p:spPr>
          <a:xfrm>
            <a:off x="483448" y="2245489"/>
            <a:ext cx="8229600" cy="3909274"/>
          </a:xfrm>
        </p:spPr>
        <p:txBody>
          <a:bodyPr/>
          <a:lstStyle/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AU" altLang="en-US" sz="2200" dirty="0"/>
              <a:t>Separate people from the problem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AU" altLang="en-US" sz="2200" dirty="0"/>
              <a:t>Focus on interests, not positions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AU" altLang="en-US" sz="2200" dirty="0"/>
              <a:t>Suggest options for mutual gain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AU" altLang="en-US" sz="2200" dirty="0"/>
              <a:t>Use objective criteria</a:t>
            </a:r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25CC4605-46E6-4F40-B9CD-76C2C44D1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/>
              <a:t>ASSISTANCE AND SUPPORT SERVICES</a:t>
            </a:r>
          </a:p>
        </p:txBody>
      </p:sp>
      <p:sp>
        <p:nvSpPr>
          <p:cNvPr id="58370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AU" altLang="en-US" sz="2200" b="1" dirty="0"/>
              <a:t>As the HSR, you may require assistance or more information.</a:t>
            </a:r>
            <a:r>
              <a:rPr lang="en-AU" altLang="en-US" sz="2200" dirty="0"/>
              <a:t> </a:t>
            </a:r>
          </a:p>
          <a:p>
            <a:pPr marL="0" indent="0" eaLnBrk="1" hangingPunct="1">
              <a:buNone/>
            </a:pPr>
            <a:endParaRPr lang="en-AU" altLang="en-US" sz="2200" dirty="0"/>
          </a:p>
          <a:p>
            <a:pPr marL="0" indent="0" eaLnBrk="1" hangingPunct="1">
              <a:buNone/>
            </a:pPr>
            <a:r>
              <a:rPr lang="en-AU" altLang="en-US" sz="2200" dirty="0"/>
              <a:t>Sources of information and assistance include: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PCBU and management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Unions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State Regulators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Industry bodies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SafeWork Australia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Manufacturers and suppliers</a:t>
            </a:r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3056B8AB-C43E-410F-A46F-DFED08C3D6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9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EC57CAD5-560C-434B-8401-B21BEDFDF257}" vid="{89700D7C-80C0-4A83-964C-841359276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On-screen Show (4:3)</PresentationFormat>
  <Paragraphs>28</Paragraphs>
  <Slides>4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Theme1</vt:lpstr>
      <vt:lpstr>NEGOTIATION AND ISSUE RESOLUTION</vt:lpstr>
      <vt:lpstr>NEGOTIATION SKILLS AND STRATEGIES</vt:lpstr>
      <vt:lpstr>NEGOTIATION STEPS</vt:lpstr>
      <vt:lpstr>ASSISTANCE AND SUPPORT SERVICES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NEGOTIATION AND ISSUE RESOLUTION</dc:title>
  <dc:creator>Robin Winning</dc:creator>
  <cp:lastModifiedBy>Robin Winning</cp:lastModifiedBy>
  <cp:revision>1</cp:revision>
  <dcterms:created xsi:type="dcterms:W3CDTF">2019-12-10T02:37:46Z</dcterms:created>
  <dcterms:modified xsi:type="dcterms:W3CDTF">2019-12-10T02:38:39Z</dcterms:modified>
</cp:coreProperties>
</file>