
<file path=[Content_Types].xml><?xml version="1.0" encoding="utf-8"?>
<Types xmlns="http://schemas.openxmlformats.org/package/2006/content-types">
  <Default Extension="png" ContentType="image/png"/>
  <Default Extension="m4a" ContentType="audio/unknown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34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3448" y="1628800"/>
            <a:ext cx="8229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830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393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96CDD2B9-1CA1-1249-8E1F-5258F8BD0B6E}" type="datetimeFigureOut">
              <a:rPr lang="en-US">
                <a:solidFill>
                  <a:prstClr val="black"/>
                </a:solidFill>
              </a:rPr>
              <a:pPr defTabSz="457200"/>
              <a:t>12/6/2019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2402534A-8BAB-654B-B7E3-427727216B24}" type="slidenum">
              <a:rPr lang="en-US">
                <a:solidFill>
                  <a:prstClr val="black"/>
                </a:solidFill>
              </a:rPr>
              <a:pPr defTabSz="457200"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8881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40000"/>
                <a:lumOff val="6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88913"/>
            <a:ext cx="8229600" cy="960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title style</a:t>
            </a:r>
            <a:endParaRPr lang="en-US" altLang="en-US" dirty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text styles</a:t>
            </a:r>
          </a:p>
          <a:p>
            <a:pPr lvl="1"/>
            <a:r>
              <a:rPr lang="en-US" altLang="en-US" dirty="0" smtClean="0"/>
              <a:t>Second level</a:t>
            </a:r>
          </a:p>
          <a:p>
            <a:pPr lvl="2"/>
            <a:r>
              <a:rPr lang="en-US" altLang="en-US" dirty="0" smtClean="0"/>
              <a:t>Third level</a:t>
            </a:r>
          </a:p>
          <a:p>
            <a:pPr lvl="3"/>
            <a:r>
              <a:rPr lang="en-US" altLang="en-US" dirty="0" smtClean="0"/>
              <a:t>Fourth level</a:t>
            </a:r>
          </a:p>
          <a:p>
            <a:pPr lvl="4"/>
            <a:r>
              <a:rPr lang="en-US" altLang="en-US" dirty="0" smtClean="0"/>
              <a:t>Fifth level</a:t>
            </a:r>
            <a:endParaRPr lang="en-US" alt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="" xmlns:a16="http://schemas.microsoft.com/office/drawing/2014/main" id="{EDB88DB0-3E25-479E-8306-08D41285DE27}"/>
              </a:ext>
            </a:extLst>
          </p:cNvPr>
          <p:cNvSpPr>
            <a:spLocks noGrp="1"/>
          </p:cNvSpPr>
          <p:nvPr/>
        </p:nvSpPr>
        <p:spPr>
          <a:xfrm>
            <a:off x="249575" y="6403975"/>
            <a:ext cx="2133600" cy="365125"/>
          </a:xfrm>
          <a:prstGeom prst="rect">
            <a:avLst/>
          </a:prstGeom>
        </p:spPr>
        <p:txBody>
          <a:bodyPr/>
          <a:lstStyle/>
          <a:p>
            <a:pPr defTabSz="457200" eaLnBrk="0" fontAlgn="base" hangingPunct="0">
              <a:lnSpc>
                <a:spcPct val="106000"/>
              </a:lnSpc>
              <a:spcAft>
                <a:spcPts val="800"/>
              </a:spcAft>
            </a:pPr>
            <a:r>
              <a:rPr lang="en-AU" sz="1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06 December 2019</a:t>
            </a:r>
            <a:endParaRPr lang="en-AU" sz="11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950E17AB-5DAF-423D-8A90-81CAB28C604E}"/>
              </a:ext>
            </a:extLst>
          </p:cNvPr>
          <p:cNvSpPr txBox="1">
            <a:spLocks/>
          </p:cNvSpPr>
          <p:nvPr/>
        </p:nvSpPr>
        <p:spPr>
          <a:xfrm>
            <a:off x="6345575" y="637730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algn="r" defTabSz="457200" eaLnBrk="0" fontAlgn="base" hangingPunct="0">
              <a:lnSpc>
                <a:spcPct val="106000"/>
              </a:lnSpc>
              <a:spcAft>
                <a:spcPts val="800"/>
              </a:spcAft>
            </a:pPr>
            <a:fld id="{1DED7308-9AF1-4AA7-A535-9D72B2E145ED}" type="slidenum">
              <a:rPr lang="en-US" sz="14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pPr algn="r" defTabSz="457200" eaLnBrk="0" fontAlgn="base" hangingPunct="0">
                <a:lnSpc>
                  <a:spcPct val="106000"/>
                </a:lnSpc>
                <a:spcAft>
                  <a:spcPts val="800"/>
                </a:spcAft>
              </a:pPr>
              <a:t>‹#›</a:t>
            </a:fld>
            <a:endParaRPr lang="en-AU" sz="11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="" xmlns:a16="http://schemas.microsoft.com/office/drawing/2014/main" id="{6FEC3EE3-2E91-4014-AF1A-A4B6B198EBD9}"/>
              </a:ext>
            </a:extLst>
          </p:cNvPr>
          <p:cNvGrpSpPr/>
          <p:nvPr/>
        </p:nvGrpSpPr>
        <p:grpSpPr>
          <a:xfrm>
            <a:off x="3131840" y="6377305"/>
            <a:ext cx="2597785" cy="399415"/>
            <a:chOff x="2882265" y="0"/>
            <a:chExt cx="2598086" cy="451669"/>
          </a:xfrm>
        </p:grpSpPr>
        <p:pic>
          <p:nvPicPr>
            <p:cNvPr id="8" name="Picture 7" descr="A picture containing building&#10;&#10;Description automatically generated">
              <a:extLst>
                <a:ext uri="{FF2B5EF4-FFF2-40B4-BE49-F238E27FC236}">
                  <a16:creationId xmlns="" xmlns:a16="http://schemas.microsoft.com/office/drawing/2014/main" id="{F56C0A61-2710-4FB8-936C-DA2E230A02C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9" name="TextBox 7">
              <a:extLst>
                <a:ext uri="{FF2B5EF4-FFF2-40B4-BE49-F238E27FC236}">
                  <a16:creationId xmlns="" xmlns:a16="http://schemas.microsoft.com/office/drawing/2014/main" id="{AE01CD35-04CF-4783-943F-829A67244349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defTabSz="457200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b="1" dirty="0">
                  <a:solidFill>
                    <a:srgbClr val="00000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07860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3600" b="1" kern="1200">
          <a:solidFill>
            <a:srgbClr val="C00000"/>
          </a:solidFill>
          <a:latin typeface="Calibri" panose="020F0502020204030204" pitchFamily="34" charset="0"/>
          <a:ea typeface="ＭＳ Ｐゴシック" pitchFamily="1" charset="-128"/>
          <a:cs typeface="Calibri" panose="020F0502020204030204" pitchFamily="34" charset="0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705032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705032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705032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705032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Clr>
          <a:srgbClr val="FF0000"/>
        </a:buClr>
        <a:buFont typeface="Wingdings" panose="05000000000000000000" pitchFamily="2" charset="2"/>
        <a:buChar char="ü"/>
        <a:defRPr sz="3200" b="1" kern="1200">
          <a:solidFill>
            <a:srgbClr val="000090"/>
          </a:solidFill>
          <a:latin typeface="Calibri" panose="020F0502020204030204" pitchFamily="34" charset="0"/>
          <a:ea typeface="ＭＳ Ｐゴシック" pitchFamily="1" charset="-128"/>
          <a:cs typeface="Calibri" panose="020F0502020204030204" pitchFamily="34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Clr>
          <a:srgbClr val="7030A0"/>
        </a:buClr>
        <a:buFont typeface="Wingdings" panose="05000000000000000000" pitchFamily="2" charset="2"/>
        <a:buChar char="Ø"/>
        <a:defRPr sz="2800" b="1" kern="1200">
          <a:solidFill>
            <a:srgbClr val="000090"/>
          </a:solidFill>
          <a:latin typeface="Calibri" panose="020F0502020204030204" pitchFamily="34" charset="0"/>
          <a:ea typeface="ＭＳ Ｐゴシック" pitchFamily="1" charset="-128"/>
          <a:cs typeface="Calibri" panose="020F0502020204030204" pitchFamily="34" charset="0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Font typeface="Wingdings" panose="05000000000000000000" pitchFamily="2" charset="2"/>
        <a:buChar char="§"/>
        <a:defRPr sz="2400" b="1" kern="1200">
          <a:solidFill>
            <a:srgbClr val="000090"/>
          </a:solidFill>
          <a:latin typeface="Calibri" panose="020F0502020204030204" pitchFamily="34" charset="0"/>
          <a:ea typeface="ＭＳ Ｐゴシック" pitchFamily="1" charset="-128"/>
          <a:cs typeface="Calibri" panose="020F0502020204030204" pitchFamily="34" charset="0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b="1" kern="1200">
          <a:solidFill>
            <a:srgbClr val="000090"/>
          </a:solidFill>
          <a:latin typeface="Calibri" panose="020F0502020204030204" pitchFamily="34" charset="0"/>
          <a:ea typeface="ＭＳ Ｐゴシック" pitchFamily="1" charset="-128"/>
          <a:cs typeface="Calibri" panose="020F0502020204030204" pitchFamily="34" charset="0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b="1" kern="1200">
          <a:solidFill>
            <a:srgbClr val="000090"/>
          </a:solidFill>
          <a:latin typeface="Calibri" panose="020F0502020204030204" pitchFamily="34" charset="0"/>
          <a:ea typeface="ＭＳ Ｐゴシック" pitchFamily="1" charset="-128"/>
          <a:cs typeface="Calibri" panose="020F050202020403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Licensing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3183" y="1384099"/>
            <a:ext cx="8737298" cy="4823519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9200" dirty="0"/>
              <a:t>Anyone carrying out high risk work must hold a high risk work licence. </a:t>
            </a:r>
          </a:p>
          <a:p>
            <a:pPr marL="0" indent="0">
              <a:buNone/>
            </a:pPr>
            <a:endParaRPr lang="en-US" sz="4800" dirty="0"/>
          </a:p>
          <a:p>
            <a:pPr marL="0" indent="0">
              <a:buNone/>
            </a:pPr>
            <a:r>
              <a:rPr lang="en-US" sz="9200" dirty="0"/>
              <a:t>High risk work </a:t>
            </a:r>
            <a:r>
              <a:rPr lang="en-US" sz="9200" dirty="0"/>
              <a:t>licences</a:t>
            </a:r>
            <a:r>
              <a:rPr lang="en-US" sz="9200" dirty="0"/>
              <a:t>:</a:t>
            </a:r>
          </a:p>
          <a:p>
            <a:pPr lvl="0"/>
            <a:r>
              <a:rPr lang="en-AU" sz="9200" dirty="0"/>
              <a:t>Cranes and hoists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AU" sz="9200" dirty="0"/>
              <a:t>RS HRW licence class </a:t>
            </a:r>
            <a:r>
              <a:rPr lang="en-AU" sz="9200" b="1" i="1" dirty="0"/>
              <a:t>must</a:t>
            </a:r>
            <a:r>
              <a:rPr lang="en-AU" sz="9200" dirty="0"/>
              <a:t> be held for the operation of a reach stacker. </a:t>
            </a:r>
          </a:p>
          <a:p>
            <a:pPr lvl="0"/>
            <a:r>
              <a:rPr lang="en-AU" sz="9200" dirty="0"/>
              <a:t>Forklift truck </a:t>
            </a:r>
          </a:p>
          <a:p>
            <a:pPr lvl="0"/>
            <a:r>
              <a:rPr lang="en-AU" sz="9200" dirty="0"/>
              <a:t>Rigging and dogging </a:t>
            </a:r>
          </a:p>
          <a:p>
            <a:pPr lvl="0"/>
            <a:r>
              <a:rPr lang="en-AU" sz="9200" dirty="0"/>
              <a:t>Scaffolding </a:t>
            </a:r>
          </a:p>
          <a:p>
            <a:pPr lvl="0"/>
            <a:r>
              <a:rPr lang="en-AU" sz="9200" dirty="0"/>
              <a:t>Pressure equipment </a:t>
            </a:r>
          </a:p>
          <a:p>
            <a:pPr lvl="0"/>
            <a:r>
              <a:rPr lang="en-AU" sz="9200" dirty="0"/>
              <a:t>Boom-type elevating work platform with boom &gt;11m</a:t>
            </a:r>
          </a:p>
          <a:p>
            <a:pPr lvl="0"/>
            <a:r>
              <a:rPr lang="en-AU" sz="9200" dirty="0"/>
              <a:t>Concrete placing boom</a:t>
            </a:r>
          </a:p>
          <a:p>
            <a:pPr lvl="0"/>
            <a:r>
              <a:rPr lang="en-AU" sz="9200" dirty="0"/>
              <a:t>Boilers, steam engines and steam turbines</a:t>
            </a:r>
          </a:p>
          <a:p>
            <a:pPr marL="0" indent="0">
              <a:buNone/>
            </a:pPr>
            <a:endParaRPr lang="en-AU" dirty="0"/>
          </a:p>
        </p:txBody>
      </p:sp>
      <p:pic>
        <p:nvPicPr>
          <p:cNvPr id="4" name="Recorded Sound">
            <a:hlinkClick r:id="" action="ppaction://media"/>
            <a:extLst>
              <a:ext uri="{FF2B5EF4-FFF2-40B4-BE49-F238E27FC236}">
                <a16:creationId xmlns:a16="http://schemas.microsoft.com/office/drawing/2014/main" xmlns="" id="{C2E3C2E9-23DF-4CED-B479-473BE4FDB92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8443118" y="6379782"/>
            <a:ext cx="487363" cy="487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9481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619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Theme1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 vert="horz" lIns="91440" tIns="45720" rIns="91440" bIns="45720" rtlCol="0">
        <a:normAutofit/>
      </a:bodyPr>
      <a:lstStyle>
        <a:defPPr marL="0" marR="0" indent="0" algn="l" defTabSz="457200" rtl="0" eaLnBrk="1" fontAlgn="auto" latinLnBrk="0" hangingPunct="1">
          <a:lnSpc>
            <a:spcPct val="100000"/>
          </a:lnSpc>
          <a:spcBef>
            <a:spcPct val="20000"/>
          </a:spcBef>
          <a:spcAft>
            <a:spcPts val="0"/>
          </a:spcAft>
          <a:buClrTx/>
          <a:buSzTx/>
          <a:buFont typeface="Arial"/>
          <a:buNone/>
          <a:tabLst/>
          <a:defRPr kumimoji="0" sz="1800" b="0" i="0" u="none" strike="noStrike" kern="1200" cap="none" spc="0" normalizeH="0" baseline="0" noProof="0" dirty="0" smtClean="0">
            <a:ln>
              <a:noFill/>
            </a:ln>
            <a:solidFill>
              <a:srgbClr val="FFFFFF"/>
            </a:solidFill>
            <a:effectLst/>
            <a:uLnTx/>
            <a:uFillTx/>
            <a:latin typeface="Arial"/>
            <a:ea typeface="+mn-ea"/>
            <a:cs typeface="Arial"/>
          </a:defRPr>
        </a:defPPr>
      </a:lstStyle>
    </a:txDef>
  </a:objectDefaults>
  <a:extraClrSchemeLst/>
  <a:extLst>
    <a:ext uri="{05A4C25C-085E-4340-85A3-A5531E510DB2}">
      <thm15:themeFamily xmlns="" xmlns:thm15="http://schemas.microsoft.com/office/thememl/2012/main" name="Presentation1" id="{EC57CAD5-560C-434B-8401-B21BEDFDF257}" vid="{89700D7C-80C0-4A83-964C-841359276EB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64</Words>
  <Application>Microsoft Office PowerPoint</Application>
  <PresentationFormat>On-screen Show (4:3)</PresentationFormat>
  <Paragraphs>13</Paragraphs>
  <Slides>1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Theme1</vt:lpstr>
      <vt:lpstr>Licensing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Licensing</dc:title>
  <dc:creator>Robin Winning</dc:creator>
  <cp:lastModifiedBy>Robin Winning</cp:lastModifiedBy>
  <cp:revision>1</cp:revision>
  <dcterms:created xsi:type="dcterms:W3CDTF">2019-12-06T01:01:45Z</dcterms:created>
  <dcterms:modified xsi:type="dcterms:W3CDTF">2019-12-06T01:02:15Z</dcterms:modified>
</cp:coreProperties>
</file>