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A0DCF-CB00-4C85-9F42-23053EC9A52E}" type="datetimeFigureOut">
              <a:rPr lang="en-AU" smtClean="0"/>
              <a:t>10/12/2019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F693A-491E-49DC-9587-C7CF8B5AE8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702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53DECF-06BC-4C92-A3B7-709DF074ADE6}" type="slidenum">
              <a:rPr lang="en-AU" altLang="en-US" smtClean="0">
                <a:solidFill>
                  <a:prstClr val="black"/>
                </a:solidFill>
              </a:rPr>
              <a:pPr/>
              <a:t>1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83706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6F5B57-2F2E-46E1-A855-5E1534468B9D}" type="slidenum">
              <a:rPr lang="en-AU" altLang="en-US" smtClean="0">
                <a:solidFill>
                  <a:prstClr val="black"/>
                </a:solidFill>
              </a:rPr>
              <a:pPr/>
              <a:t>2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331072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04C8FB-7326-4AB6-A553-C93AE0092048}" type="slidenum">
              <a:rPr lang="en-AU" altLang="en-US" smtClean="0">
                <a:solidFill>
                  <a:prstClr val="black"/>
                </a:solidFill>
              </a:rPr>
              <a:pPr/>
              <a:t>3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6643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8" y="16288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477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7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249575" y="64965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 December 2019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6345575" y="64699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457200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‹#›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FEC3EE3-2E91-4014-AF1A-A4B6B198EBD9}"/>
              </a:ext>
            </a:extLst>
          </p:cNvPr>
          <p:cNvGrpSpPr/>
          <p:nvPr/>
        </p:nvGrpSpPr>
        <p:grpSpPr>
          <a:xfrm>
            <a:off x="3131840" y="6469905"/>
            <a:ext cx="2597785" cy="399415"/>
            <a:chOff x="2882265" y="0"/>
            <a:chExt cx="2598086" cy="451669"/>
          </a:xfrm>
        </p:grpSpPr>
        <p:pic>
          <p:nvPicPr>
            <p:cNvPr id="8" name="Picture 7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F56C0A61-2710-4FB8-936C-DA2E230A0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9" name="TextBox 7">
              <a:extLst>
                <a:ext uri="{FF2B5EF4-FFF2-40B4-BE49-F238E27FC236}">
                  <a16:creationId xmlns="" xmlns:a16="http://schemas.microsoft.com/office/drawing/2014/main" id="{AE01CD35-04CF-4783-943F-829A67244349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457200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59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ü"/>
        <a:defRPr sz="32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7030A0"/>
        </a:buClr>
        <a:buFont typeface="Wingdings" panose="05000000000000000000" pitchFamily="2" charset="2"/>
        <a:buChar char="Ø"/>
        <a:defRPr sz="28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4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928992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ctr"/>
            <a:r>
              <a:rPr lang="en-US" altLang="en-US" sz="32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KEY FEATURES OF THE WHS REGULATION</a:t>
            </a:r>
            <a:endParaRPr lang="en-AU" altLang="en-US" sz="3200" dirty="0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192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ct val="50000"/>
              </a:spcAft>
              <a:buFont typeface="Arial" panose="020B0604020202020204" pitchFamily="34" charset="0"/>
              <a:buNone/>
              <a:defRPr/>
            </a:pPr>
            <a:r>
              <a:rPr lang="en-AU" altLang="en-US" sz="2200" b="1" dirty="0"/>
              <a:t>Key features of the WHS Regulation include:</a:t>
            </a:r>
          </a:p>
          <a:p>
            <a:pPr>
              <a:spcAft>
                <a:spcPct val="50000"/>
              </a:spcAft>
              <a:defRPr/>
            </a:pPr>
            <a:r>
              <a:rPr lang="en-AU" altLang="en-US" sz="2200" dirty="0"/>
              <a:t>Managing risk is referenced both within a separate section and within chapters, and the focus is on the outcome more than the </a:t>
            </a:r>
            <a:r>
              <a:rPr lang="en-AU" altLang="en-US" sz="2200" dirty="0" smtClean="0"/>
              <a:t>process</a:t>
            </a:r>
            <a:endParaRPr lang="en-AU" altLang="en-US" sz="2200" dirty="0"/>
          </a:p>
          <a:p>
            <a:pPr>
              <a:spcAft>
                <a:spcPct val="50000"/>
              </a:spcAft>
              <a:defRPr/>
            </a:pPr>
            <a:r>
              <a:rPr lang="en-AU" altLang="en-US" sz="2200" dirty="0"/>
              <a:t>Licensing of asbestos </a:t>
            </a:r>
            <a:r>
              <a:rPr lang="en-AU" altLang="en-US" sz="2200" dirty="0" smtClean="0"/>
              <a:t>assessors</a:t>
            </a:r>
            <a:endParaRPr lang="en-AU" altLang="en-US" sz="2200" dirty="0"/>
          </a:p>
          <a:p>
            <a:pPr>
              <a:spcAft>
                <a:spcPct val="50000"/>
              </a:spcAft>
              <a:defRPr/>
            </a:pPr>
            <a:r>
              <a:rPr lang="en-AU" altLang="en-US" sz="2200" dirty="0"/>
              <a:t>Definitions and terminology e.g. confined spaces, falls, major incident at major hazards facility, safety data </a:t>
            </a:r>
            <a:r>
              <a:rPr lang="en-AU" altLang="en-US" sz="2200" dirty="0" smtClean="0"/>
              <a:t>sheets</a:t>
            </a:r>
            <a:endParaRPr lang="en-AU" altLang="en-US" sz="2200" dirty="0"/>
          </a:p>
          <a:p>
            <a:pPr>
              <a:spcAft>
                <a:spcPct val="50000"/>
              </a:spcAft>
              <a:defRPr/>
            </a:pPr>
            <a:r>
              <a:rPr lang="en-AU" altLang="en-US" sz="2200" dirty="0"/>
              <a:t>Removal of licensing for some classes of </a:t>
            </a:r>
            <a:r>
              <a:rPr lang="en-AU" altLang="en-US" sz="2200" dirty="0" smtClean="0"/>
              <a:t>equipment</a:t>
            </a:r>
            <a:endParaRPr lang="en-AU" altLang="en-US" sz="2200" dirty="0"/>
          </a:p>
          <a:p>
            <a:pPr>
              <a:defRPr/>
            </a:pPr>
            <a:endParaRPr lang="en-AU" altLang="en-US" sz="1800" dirty="0"/>
          </a:p>
          <a:p>
            <a:pPr>
              <a:defRPr/>
            </a:pPr>
            <a:endParaRPr lang="en-AU" altLang="en-US" sz="1800" dirty="0"/>
          </a:p>
          <a:p>
            <a:pPr>
              <a:defRPr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6D12480F-528A-4B1A-A59B-44FC3565CA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244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928992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ctr"/>
            <a:r>
              <a:rPr lang="en-US" altLang="en-US" sz="32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KEY FEATURES OF THE WHS REGULATION</a:t>
            </a:r>
            <a:endParaRPr lang="en-AU" altLang="en-US" sz="3200" dirty="0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3971" name="Rectangle 3"/>
          <p:cNvSpPr>
            <a:spLocks noGrp="1"/>
          </p:cNvSpPr>
          <p:nvPr>
            <p:ph idx="1"/>
          </p:nvPr>
        </p:nvSpPr>
        <p:spPr>
          <a:xfrm>
            <a:off x="483448" y="1732975"/>
            <a:ext cx="8229600" cy="4525963"/>
          </a:xfrm>
        </p:spPr>
        <p:txBody>
          <a:bodyPr/>
          <a:lstStyle/>
          <a:p>
            <a:pPr>
              <a:spcAft>
                <a:spcPct val="50000"/>
              </a:spcAft>
              <a:defRPr/>
            </a:pPr>
            <a:r>
              <a:rPr lang="en-AU" altLang="en-US" sz="2200" dirty="0"/>
              <a:t> A new class of license for reach stackers</a:t>
            </a:r>
          </a:p>
          <a:p>
            <a:pPr>
              <a:spcAft>
                <a:spcPct val="50000"/>
              </a:spcAft>
              <a:defRPr/>
            </a:pPr>
            <a:r>
              <a:rPr lang="en-AU" altLang="en-US" sz="2200" dirty="0"/>
              <a:t> New requirements for demolition work</a:t>
            </a:r>
          </a:p>
          <a:p>
            <a:pPr>
              <a:spcAft>
                <a:spcPct val="50000"/>
              </a:spcAft>
              <a:defRPr/>
            </a:pPr>
            <a:r>
              <a:rPr lang="en-AU" altLang="en-US" sz="2200" dirty="0"/>
              <a:t> Provisions for remote and isolated workers </a:t>
            </a:r>
          </a:p>
          <a:p>
            <a:pPr>
              <a:spcAft>
                <a:spcPct val="50000"/>
              </a:spcAft>
              <a:defRPr/>
            </a:pPr>
            <a:r>
              <a:rPr lang="en-AU" altLang="en-US" sz="2200" dirty="0"/>
              <a:t> Record keeping requirements</a:t>
            </a:r>
          </a:p>
          <a:p>
            <a:pPr>
              <a:spcAft>
                <a:spcPct val="50000"/>
              </a:spcAft>
              <a:defRPr/>
            </a:pPr>
            <a:r>
              <a:rPr lang="en-AU" altLang="en-US" sz="2200" dirty="0"/>
              <a:t>Significant role of Codes of Practice in providing information to help determine what would be considered ‘reasonably practicable’ in eliminating hazards or minimising </a:t>
            </a:r>
            <a:r>
              <a:rPr lang="en-AU" altLang="en-US" sz="2200" dirty="0" smtClean="0"/>
              <a:t>risks</a:t>
            </a:r>
            <a:endParaRPr lang="en-AU" altLang="en-US" sz="2200" dirty="0"/>
          </a:p>
          <a:p>
            <a:pPr>
              <a:defRPr/>
            </a:pPr>
            <a:endParaRPr lang="en-AU" altLang="en-US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3D6058F2-3C2F-42F2-9A4C-9B0DD05512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9385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928992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ctr"/>
            <a:r>
              <a:rPr lang="en-US" altLang="en-US" sz="32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KEY FEATURES OF THE WHS REGULATION</a:t>
            </a:r>
            <a:endParaRPr lang="en-AU" altLang="en-US" sz="3200" dirty="0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1139" name="Rectangle 3"/>
          <p:cNvSpPr>
            <a:spLocks noGrp="1"/>
          </p:cNvSpPr>
          <p:nvPr>
            <p:ph idx="1"/>
          </p:nvPr>
        </p:nvSpPr>
        <p:spPr>
          <a:xfrm>
            <a:off x="483448" y="2013995"/>
            <a:ext cx="8229600" cy="4140768"/>
          </a:xfrm>
        </p:spPr>
        <p:txBody>
          <a:bodyPr/>
          <a:lstStyle/>
          <a:p>
            <a:pPr>
              <a:spcAft>
                <a:spcPct val="50000"/>
              </a:spcAft>
            </a:pPr>
            <a:r>
              <a:rPr lang="en-AU" altLang="en-US" sz="2200" dirty="0">
                <a:ea typeface="ＭＳ Ｐゴシック" panose="020B0600070205080204" pitchFamily="34" charset="-128"/>
              </a:rPr>
              <a:t>Risk management focused more on the outcome than the process</a:t>
            </a:r>
          </a:p>
          <a:p>
            <a:pPr>
              <a:spcAft>
                <a:spcPct val="50000"/>
              </a:spcAft>
            </a:pPr>
            <a:r>
              <a:rPr lang="en-AU" altLang="en-US" sz="2200" dirty="0">
                <a:ea typeface="ＭＳ Ｐゴシック" panose="020B0600070205080204" pitchFamily="34" charset="-128"/>
              </a:rPr>
              <a:t>WHS entry permit holders with increased </a:t>
            </a:r>
            <a:r>
              <a:rPr lang="en-AU" altLang="en-US" sz="2200" dirty="0" smtClean="0">
                <a:ea typeface="ＭＳ Ｐゴシック" panose="020B0600070205080204" pitchFamily="34" charset="-128"/>
              </a:rPr>
              <a:t>functions</a:t>
            </a:r>
            <a:endParaRPr lang="en-AU" altLang="en-US" sz="2200" dirty="0">
              <a:ea typeface="ＭＳ Ｐゴシック" panose="020B0600070205080204" pitchFamily="34" charset="-128"/>
            </a:endParaRPr>
          </a:p>
          <a:p>
            <a:pPr>
              <a:spcAft>
                <a:spcPct val="50000"/>
              </a:spcAft>
            </a:pPr>
            <a:r>
              <a:rPr lang="en-AU" altLang="en-US" sz="2200" dirty="0">
                <a:ea typeface="ＭＳ Ｐゴシック" panose="020B0600070205080204" pitchFamily="34" charset="-128"/>
              </a:rPr>
              <a:t>A positive duty for ‘officers’ e.g. proactive safety </a:t>
            </a:r>
            <a:r>
              <a:rPr lang="en-AU" altLang="en-US" sz="2200" dirty="0" smtClean="0">
                <a:ea typeface="ＭＳ Ｐゴシック" panose="020B0600070205080204" pitchFamily="34" charset="-128"/>
              </a:rPr>
              <a:t>activities</a:t>
            </a:r>
            <a:endParaRPr lang="en-AU" altLang="en-US" sz="2200" dirty="0">
              <a:ea typeface="ＭＳ Ｐゴシック" panose="020B0600070205080204" pitchFamily="34" charset="-128"/>
            </a:endParaRPr>
          </a:p>
          <a:p>
            <a:pPr>
              <a:spcAft>
                <a:spcPct val="50000"/>
              </a:spcAft>
            </a:pPr>
            <a:r>
              <a:rPr lang="en-AU" altLang="en-US" sz="2200" dirty="0">
                <a:ea typeface="ＭＳ Ｐゴシック" panose="020B0600070205080204" pitchFamily="34" charset="-128"/>
              </a:rPr>
              <a:t>Enforcement measures are available to ensure compliance and rectification where a breach has </a:t>
            </a:r>
            <a:r>
              <a:rPr lang="en-AU" altLang="en-US" sz="2200" dirty="0" smtClean="0">
                <a:ea typeface="ＭＳ Ｐゴシック" panose="020B0600070205080204" pitchFamily="34" charset="-128"/>
              </a:rPr>
              <a:t>occurred</a:t>
            </a:r>
            <a:endParaRPr lang="en-AU" altLang="en-US" sz="2200" dirty="0">
              <a:ea typeface="ＭＳ Ｐゴシック" panose="020B0600070205080204" pitchFamily="34" charset="-128"/>
            </a:endParaRPr>
          </a:p>
          <a:p>
            <a:pPr>
              <a:spcAft>
                <a:spcPct val="50000"/>
              </a:spcAft>
            </a:pPr>
            <a:r>
              <a:rPr lang="en-AU" altLang="en-US" sz="2200" dirty="0">
                <a:ea typeface="ＭＳ Ｐゴシック" panose="020B0600070205080204" pitchFamily="34" charset="-128"/>
              </a:rPr>
              <a:t>The removal of the reverse onus of </a:t>
            </a:r>
            <a:r>
              <a:rPr lang="en-AU" altLang="en-US" sz="2200" dirty="0" smtClean="0">
                <a:ea typeface="ＭＳ Ｐゴシック" panose="020B0600070205080204" pitchFamily="34" charset="-128"/>
              </a:rPr>
              <a:t>proof</a:t>
            </a:r>
            <a:endParaRPr lang="en-AU" altLang="en-US" sz="2200" dirty="0">
              <a:ea typeface="ＭＳ Ｐゴシック" panose="020B0600070205080204" pitchFamily="34" charset="-128"/>
            </a:endParaRPr>
          </a:p>
          <a:p>
            <a:pPr>
              <a:spcAft>
                <a:spcPct val="50000"/>
              </a:spcAft>
            </a:pPr>
            <a:endParaRPr lang="en-AU" altLang="en-US" sz="1800" dirty="0">
              <a:ea typeface="ＭＳ Ｐゴシック" panose="020B0600070205080204" pitchFamily="34" charset="-128"/>
            </a:endParaRPr>
          </a:p>
          <a:p>
            <a:endParaRPr lang="en-AU" altLang="en-US" sz="1800" dirty="0">
              <a:ea typeface="ＭＳ Ｐゴシック" panose="020B0600070205080204" pitchFamily="34" charset="-128"/>
            </a:endParaRPr>
          </a:p>
          <a:p>
            <a:endParaRPr lang="en-AU" altLang="en-US" sz="1800" dirty="0">
              <a:ea typeface="ＭＳ Ｐゴシック" panose="020B0600070205080204" pitchFamily="34" charset="-128"/>
            </a:endParaRPr>
          </a:p>
          <a:p>
            <a:endParaRPr lang="en-AU" altLang="en-US" sz="1800" dirty="0">
              <a:ea typeface="ＭＳ Ｐゴシック" panose="020B0600070205080204" pitchFamily="34" charset="-128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FBD71927-5B1B-472F-8C67-CA2926B0A4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4846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1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EC57CAD5-560C-434B-8401-B21BEDFDF257}" vid="{89700D7C-80C0-4A83-964C-841359276E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188</Words>
  <Application>Microsoft Office PowerPoint</Application>
  <PresentationFormat>On-screen Show (4:3)</PresentationFormat>
  <Paragraphs>24</Paragraphs>
  <Slides>3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Theme1</vt:lpstr>
      <vt:lpstr>KEY FEATURES OF THE WHS REGULATION</vt:lpstr>
      <vt:lpstr>KEY FEATURES OF THE WHS REGULATION</vt:lpstr>
      <vt:lpstr>KEY FEATURES OF THE WHS REGULATION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FEATURES OF THE WHS REGULATION</dc:title>
  <dc:creator>Robin Winning</dc:creator>
  <cp:lastModifiedBy>Robin Winning</cp:lastModifiedBy>
  <cp:revision>1</cp:revision>
  <dcterms:created xsi:type="dcterms:W3CDTF">2019-12-10T05:27:36Z</dcterms:created>
  <dcterms:modified xsi:type="dcterms:W3CDTF">2019-12-10T05:28:47Z</dcterms:modified>
</cp:coreProperties>
</file>