
<file path=[Content_Types].xml><?xml version="1.0" encoding="utf-8"?>
<Types xmlns="http://schemas.openxmlformats.org/package/2006/content-types">
  <Default Extension="png" ContentType="image/png"/>
  <Default Extension="m4a"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
  </p:notesMasterIdLst>
  <p:sldIdLst>
    <p:sldId id="257" r:id="rId2"/>
    <p:sldId id="258" r:id="rId3"/>
    <p:sldId id="259" r:id="rId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7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3F94A2-8301-44DF-9180-3530E0D9EE8C}" type="datetimeFigureOut">
              <a:rPr lang="en-AU" smtClean="0"/>
              <a:t>10/12/2019</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39C513-9129-455E-A229-FBC37E98903E}" type="slidenum">
              <a:rPr lang="en-AU" smtClean="0"/>
              <a:t>‹#›</a:t>
            </a:fld>
            <a:endParaRPr lang="en-AU"/>
          </a:p>
        </p:txBody>
      </p:sp>
    </p:spTree>
    <p:extLst>
      <p:ext uri="{BB962C8B-B14F-4D97-AF65-F5344CB8AC3E}">
        <p14:creationId xmlns:p14="http://schemas.microsoft.com/office/powerpoint/2010/main" val="945622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defTabSz="914423">
              <a:defRPr>
                <a:solidFill>
                  <a:schemeClr val="tx1"/>
                </a:solidFill>
                <a:latin typeface="Arial" panose="020B0604020202020204" pitchFamily="34" charset="0"/>
                <a:ea typeface="ＭＳ Ｐゴシック" panose="020B0600070205080204" pitchFamily="34" charset="-128"/>
              </a:defRPr>
            </a:lvl1pPr>
            <a:lvl2pPr marL="685817" indent="-263776" defTabSz="914423">
              <a:defRPr>
                <a:solidFill>
                  <a:schemeClr val="tx1"/>
                </a:solidFill>
                <a:latin typeface="Arial" panose="020B0604020202020204" pitchFamily="34" charset="0"/>
                <a:ea typeface="ＭＳ Ｐゴシック" panose="020B0600070205080204" pitchFamily="34" charset="-128"/>
              </a:defRPr>
            </a:lvl2pPr>
            <a:lvl3pPr marL="1055103" indent="-211021" defTabSz="914423">
              <a:defRPr>
                <a:solidFill>
                  <a:schemeClr val="tx1"/>
                </a:solidFill>
                <a:latin typeface="Arial" panose="020B0604020202020204" pitchFamily="34" charset="0"/>
                <a:ea typeface="ＭＳ Ｐゴシック" panose="020B0600070205080204" pitchFamily="34" charset="-128"/>
              </a:defRPr>
            </a:lvl3pPr>
            <a:lvl4pPr marL="1477145" indent="-211021" defTabSz="914423">
              <a:defRPr>
                <a:solidFill>
                  <a:schemeClr val="tx1"/>
                </a:solidFill>
                <a:latin typeface="Arial" panose="020B0604020202020204" pitchFamily="34" charset="0"/>
                <a:ea typeface="ＭＳ Ｐゴシック" panose="020B0600070205080204" pitchFamily="34" charset="-128"/>
              </a:defRPr>
            </a:lvl4pPr>
            <a:lvl5pPr marL="1899186" indent="-211021" defTabSz="914423">
              <a:defRPr>
                <a:solidFill>
                  <a:schemeClr val="tx1"/>
                </a:solidFill>
                <a:latin typeface="Arial" panose="020B0604020202020204" pitchFamily="34" charset="0"/>
                <a:ea typeface="ＭＳ Ｐゴシック" panose="020B0600070205080204" pitchFamily="34" charset="-128"/>
              </a:defRPr>
            </a:lvl5pPr>
            <a:lvl6pPr marL="2321227" indent="-211021" defTabSz="91442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743269" indent="-211021" defTabSz="91442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165310" indent="-211021" defTabSz="91442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587351" indent="-211021" defTabSz="91442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B66EBAE-F902-4D0B-911C-2CA96DEC1E5A}" type="slidenum">
              <a:rPr lang="en-AU" altLang="en-US" smtClean="0">
                <a:solidFill>
                  <a:prstClr val="black"/>
                </a:solidFill>
              </a:rPr>
              <a:pPr/>
              <a:t>1</a:t>
            </a:fld>
            <a:endParaRPr lang="en-AU" altLang="en-US" dirty="0">
              <a:solidFill>
                <a:prstClr val="black"/>
              </a:solidFill>
            </a:endParaRPr>
          </a:p>
        </p:txBody>
      </p:sp>
      <p:sp>
        <p:nvSpPr>
          <p:cNvPr id="79875" name="Rectangle 2"/>
          <p:cNvSpPr>
            <a:spLocks noGrp="1" noRot="1" noChangeAspect="1" noChangeArrowheads="1" noTextEdit="1"/>
          </p:cNvSpPr>
          <p:nvPr>
            <p:ph type="sldImg"/>
          </p:nvPr>
        </p:nvSpPr>
        <p:spPr>
          <a:xfrm>
            <a:off x="1143000" y="685800"/>
            <a:ext cx="4572000" cy="3429000"/>
          </a:xfrm>
          <a:ln/>
        </p:spPr>
      </p:sp>
      <p:sp>
        <p:nvSpPr>
          <p:cNvPr id="79876" name="Rectangle 3"/>
          <p:cNvSpPr>
            <a:spLocks noGrp="1" noChangeArrowheads="1"/>
          </p:cNvSpPr>
          <p:nvPr>
            <p:ph type="body" idx="1"/>
          </p:nvPr>
        </p:nvSpPr>
        <p:spPr>
          <a:noFill/>
        </p:spPr>
        <p:txBody>
          <a:bodyPr/>
          <a:lstStyle/>
          <a:p>
            <a:pPr eaLnBrk="1" hangingPunct="1"/>
            <a:endParaRPr lang="en-AU" altLang="en-US" dirty="0"/>
          </a:p>
        </p:txBody>
      </p:sp>
    </p:spTree>
    <p:extLst>
      <p:ext uri="{BB962C8B-B14F-4D97-AF65-F5344CB8AC3E}">
        <p14:creationId xmlns:p14="http://schemas.microsoft.com/office/powerpoint/2010/main" val="2772460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14423">
              <a:defRPr>
                <a:solidFill>
                  <a:schemeClr val="tx1"/>
                </a:solidFill>
                <a:latin typeface="Arial" panose="020B0604020202020204" pitchFamily="34" charset="0"/>
                <a:ea typeface="ＭＳ Ｐゴシック" panose="020B0600070205080204" pitchFamily="34" charset="-128"/>
              </a:defRPr>
            </a:lvl1pPr>
            <a:lvl2pPr marL="685817" indent="-263776" defTabSz="914423">
              <a:defRPr>
                <a:solidFill>
                  <a:schemeClr val="tx1"/>
                </a:solidFill>
                <a:latin typeface="Arial" panose="020B0604020202020204" pitchFamily="34" charset="0"/>
                <a:ea typeface="ＭＳ Ｐゴシック" panose="020B0600070205080204" pitchFamily="34" charset="-128"/>
              </a:defRPr>
            </a:lvl2pPr>
            <a:lvl3pPr marL="1055103" indent="-211021" defTabSz="914423">
              <a:defRPr>
                <a:solidFill>
                  <a:schemeClr val="tx1"/>
                </a:solidFill>
                <a:latin typeface="Arial" panose="020B0604020202020204" pitchFamily="34" charset="0"/>
                <a:ea typeface="ＭＳ Ｐゴシック" panose="020B0600070205080204" pitchFamily="34" charset="-128"/>
              </a:defRPr>
            </a:lvl3pPr>
            <a:lvl4pPr marL="1477145" indent="-211021" defTabSz="914423">
              <a:defRPr>
                <a:solidFill>
                  <a:schemeClr val="tx1"/>
                </a:solidFill>
                <a:latin typeface="Arial" panose="020B0604020202020204" pitchFamily="34" charset="0"/>
                <a:ea typeface="ＭＳ Ｐゴシック" panose="020B0600070205080204" pitchFamily="34" charset="-128"/>
              </a:defRPr>
            </a:lvl4pPr>
            <a:lvl5pPr marL="1899186" indent="-211021" defTabSz="914423">
              <a:defRPr>
                <a:solidFill>
                  <a:schemeClr val="tx1"/>
                </a:solidFill>
                <a:latin typeface="Arial" panose="020B0604020202020204" pitchFamily="34" charset="0"/>
                <a:ea typeface="ＭＳ Ｐゴシック" panose="020B0600070205080204" pitchFamily="34" charset="-128"/>
              </a:defRPr>
            </a:lvl5pPr>
            <a:lvl6pPr marL="2321227" indent="-211021" defTabSz="91442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743269" indent="-211021" defTabSz="91442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165310" indent="-211021" defTabSz="91442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587351" indent="-211021" defTabSz="91442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A42C623-89DE-4E22-A29E-10F8C830F60B}" type="slidenum">
              <a:rPr lang="en-AU" altLang="en-US" smtClean="0">
                <a:solidFill>
                  <a:prstClr val="black"/>
                </a:solidFill>
              </a:rPr>
              <a:pPr/>
              <a:t>2</a:t>
            </a:fld>
            <a:endParaRPr lang="en-AU" altLang="en-US" dirty="0">
              <a:solidFill>
                <a:prstClr val="black"/>
              </a:solidFill>
            </a:endParaRPr>
          </a:p>
        </p:txBody>
      </p:sp>
      <p:sp>
        <p:nvSpPr>
          <p:cNvPr id="81923" name="Rectangle 2"/>
          <p:cNvSpPr>
            <a:spLocks noGrp="1" noRot="1" noChangeAspect="1" noChangeArrowheads="1" noTextEdit="1"/>
          </p:cNvSpPr>
          <p:nvPr>
            <p:ph type="sldImg"/>
          </p:nvPr>
        </p:nvSpPr>
        <p:spPr>
          <a:xfrm>
            <a:off x="1143000" y="685800"/>
            <a:ext cx="4572000" cy="3429000"/>
          </a:xfrm>
          <a:ln/>
        </p:spPr>
      </p:sp>
      <p:sp>
        <p:nvSpPr>
          <p:cNvPr id="81924" name="Rectangle 3"/>
          <p:cNvSpPr>
            <a:spLocks noGrp="1" noChangeArrowheads="1"/>
          </p:cNvSpPr>
          <p:nvPr>
            <p:ph type="body" idx="1"/>
          </p:nvPr>
        </p:nvSpPr>
        <p:spPr>
          <a:noFill/>
        </p:spPr>
        <p:txBody>
          <a:bodyPr/>
          <a:lstStyle/>
          <a:p>
            <a:pPr eaLnBrk="1" hangingPunct="1"/>
            <a:endParaRPr lang="en-AU" altLang="en-US" dirty="0"/>
          </a:p>
        </p:txBody>
      </p:sp>
    </p:spTree>
    <p:extLst>
      <p:ext uri="{BB962C8B-B14F-4D97-AF65-F5344CB8AC3E}">
        <p14:creationId xmlns:p14="http://schemas.microsoft.com/office/powerpoint/2010/main" val="1100969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defTabSz="914423">
              <a:defRPr>
                <a:solidFill>
                  <a:schemeClr val="tx1"/>
                </a:solidFill>
                <a:latin typeface="Arial" panose="020B0604020202020204" pitchFamily="34" charset="0"/>
                <a:ea typeface="ＭＳ Ｐゴシック" panose="020B0600070205080204" pitchFamily="34" charset="-128"/>
              </a:defRPr>
            </a:lvl1pPr>
            <a:lvl2pPr marL="685817" indent="-263776" defTabSz="914423">
              <a:defRPr>
                <a:solidFill>
                  <a:schemeClr val="tx1"/>
                </a:solidFill>
                <a:latin typeface="Arial" panose="020B0604020202020204" pitchFamily="34" charset="0"/>
                <a:ea typeface="ＭＳ Ｐゴシック" panose="020B0600070205080204" pitchFamily="34" charset="-128"/>
              </a:defRPr>
            </a:lvl2pPr>
            <a:lvl3pPr marL="1055103" indent="-211021" defTabSz="914423">
              <a:defRPr>
                <a:solidFill>
                  <a:schemeClr val="tx1"/>
                </a:solidFill>
                <a:latin typeface="Arial" panose="020B0604020202020204" pitchFamily="34" charset="0"/>
                <a:ea typeface="ＭＳ Ｐゴシック" panose="020B0600070205080204" pitchFamily="34" charset="-128"/>
              </a:defRPr>
            </a:lvl3pPr>
            <a:lvl4pPr marL="1477145" indent="-211021" defTabSz="914423">
              <a:defRPr>
                <a:solidFill>
                  <a:schemeClr val="tx1"/>
                </a:solidFill>
                <a:latin typeface="Arial" panose="020B0604020202020204" pitchFamily="34" charset="0"/>
                <a:ea typeface="ＭＳ Ｐゴシック" panose="020B0600070205080204" pitchFamily="34" charset="-128"/>
              </a:defRPr>
            </a:lvl4pPr>
            <a:lvl5pPr marL="1899186" indent="-211021" defTabSz="914423">
              <a:defRPr>
                <a:solidFill>
                  <a:schemeClr val="tx1"/>
                </a:solidFill>
                <a:latin typeface="Arial" panose="020B0604020202020204" pitchFamily="34" charset="0"/>
                <a:ea typeface="ＭＳ Ｐゴシック" panose="020B0600070205080204" pitchFamily="34" charset="-128"/>
              </a:defRPr>
            </a:lvl5pPr>
            <a:lvl6pPr marL="2321227" indent="-211021" defTabSz="91442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743269" indent="-211021" defTabSz="91442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165310" indent="-211021" defTabSz="91442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587351" indent="-211021" defTabSz="91442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6B29639-5019-4533-A0D1-9553B9A91FDF}" type="slidenum">
              <a:rPr lang="en-AU" altLang="en-US" smtClean="0">
                <a:solidFill>
                  <a:prstClr val="black"/>
                </a:solidFill>
              </a:rPr>
              <a:pPr/>
              <a:t>3</a:t>
            </a:fld>
            <a:endParaRPr lang="en-AU" altLang="en-US" dirty="0">
              <a:solidFill>
                <a:prstClr val="black"/>
              </a:solidFill>
            </a:endParaRPr>
          </a:p>
        </p:txBody>
      </p:sp>
      <p:sp>
        <p:nvSpPr>
          <p:cNvPr id="83971" name="Rectangle 2"/>
          <p:cNvSpPr>
            <a:spLocks noGrp="1" noRot="1" noChangeAspect="1" noChangeArrowheads="1" noTextEdit="1"/>
          </p:cNvSpPr>
          <p:nvPr>
            <p:ph type="sldImg"/>
          </p:nvPr>
        </p:nvSpPr>
        <p:spPr>
          <a:xfrm>
            <a:off x="1143000" y="685800"/>
            <a:ext cx="4572000" cy="3429000"/>
          </a:xfrm>
          <a:ln/>
        </p:spPr>
      </p:sp>
      <p:sp>
        <p:nvSpPr>
          <p:cNvPr id="83972" name="Rectangle 3"/>
          <p:cNvSpPr>
            <a:spLocks noGrp="1" noChangeArrowheads="1"/>
          </p:cNvSpPr>
          <p:nvPr>
            <p:ph type="body" idx="1"/>
          </p:nvPr>
        </p:nvSpPr>
        <p:spPr>
          <a:noFill/>
        </p:spPr>
        <p:txBody>
          <a:bodyPr/>
          <a:lstStyle/>
          <a:p>
            <a:pPr eaLnBrk="1" hangingPunct="1"/>
            <a:endParaRPr lang="en-AU" altLang="en-US" dirty="0">
              <a:latin typeface="Arial Narrow" panose="020B0606020202030204" pitchFamily="34" charset="0"/>
            </a:endParaRPr>
          </a:p>
          <a:p>
            <a:pPr eaLnBrk="1" hangingPunct="1"/>
            <a:r>
              <a:rPr lang="en-AU" altLang="en-US" dirty="0">
                <a:latin typeface="Arial Narrow" panose="020B0606020202030204" pitchFamily="34" charset="0"/>
              </a:rPr>
              <a:t>Benchmarks for what is expected in relation to health and safety on the workplace.</a:t>
            </a:r>
          </a:p>
          <a:p>
            <a:pPr lvl="1" eaLnBrk="1" hangingPunct="1">
              <a:buFontTx/>
              <a:buChar char="•"/>
            </a:pPr>
            <a:r>
              <a:rPr lang="en-AU" altLang="en-US" dirty="0">
                <a:latin typeface="Arial Narrow" panose="020B0606020202030204" pitchFamily="34" charset="0"/>
              </a:rPr>
              <a:t> Standards by which to improve.</a:t>
            </a:r>
          </a:p>
          <a:p>
            <a:pPr lvl="1" eaLnBrk="1" hangingPunct="1">
              <a:buFontTx/>
              <a:buChar char="•"/>
            </a:pPr>
            <a:r>
              <a:rPr lang="en-AU" altLang="en-US" dirty="0">
                <a:latin typeface="Arial Narrow" panose="020B0606020202030204" pitchFamily="34" charset="0"/>
              </a:rPr>
              <a:t> Clear guidance on who has duties, what they are and how the are to be achieved.</a:t>
            </a:r>
          </a:p>
          <a:p>
            <a:pPr lvl="1" eaLnBrk="1" hangingPunct="1">
              <a:buFontTx/>
              <a:buChar char="•"/>
            </a:pPr>
            <a:r>
              <a:rPr lang="en-AU" altLang="en-US" dirty="0">
                <a:latin typeface="Arial Narrow" panose="020B0606020202030204" pitchFamily="34" charset="0"/>
              </a:rPr>
              <a:t> Penalties when people/ organisations fail in their duties.</a:t>
            </a:r>
          </a:p>
          <a:p>
            <a:pPr lvl="1" eaLnBrk="1" hangingPunct="1">
              <a:buFontTx/>
              <a:buChar char="•"/>
            </a:pPr>
            <a:r>
              <a:rPr lang="en-AU" altLang="en-US" dirty="0">
                <a:latin typeface="Arial Narrow" panose="020B0606020202030204" pitchFamily="34" charset="0"/>
              </a:rPr>
              <a:t> Decreased injuries, illness and deaths in the workplace.    </a:t>
            </a:r>
          </a:p>
          <a:p>
            <a:pPr lvl="1" eaLnBrk="1" hangingPunct="1">
              <a:buFontTx/>
              <a:buChar char="•"/>
            </a:pPr>
            <a:r>
              <a:rPr lang="en-AU" altLang="en-US" dirty="0">
                <a:latin typeface="Arial Narrow" panose="020B0606020202030204" pitchFamily="34" charset="0"/>
              </a:rPr>
              <a:t> Protection from harm for those who otherwise may not be able to obtain this.</a:t>
            </a:r>
          </a:p>
          <a:p>
            <a:pPr lvl="1" eaLnBrk="1" hangingPunct="1">
              <a:buFontTx/>
              <a:buChar char="•"/>
            </a:pPr>
            <a:endParaRPr lang="en-AU" altLang="en-US" dirty="0">
              <a:latin typeface="Arial Narrow" panose="020B0606020202030204" pitchFamily="34" charset="0"/>
            </a:endParaRPr>
          </a:p>
          <a:p>
            <a:pPr eaLnBrk="1" hangingPunct="1"/>
            <a:endParaRPr lang="en-AU" altLang="en-US" i="1" dirty="0"/>
          </a:p>
        </p:txBody>
      </p:sp>
    </p:spTree>
    <p:extLst>
      <p:ext uri="{BB962C8B-B14F-4D97-AF65-F5344CB8AC3E}">
        <p14:creationId xmlns:p14="http://schemas.microsoft.com/office/powerpoint/2010/main" val="1637093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83448" y="16288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4261256"/>
      </p:ext>
    </p:extLst>
  </p:cSld>
  <p:clrMapOvr>
    <a:masterClrMapping/>
  </p:clrMapOvr>
  <mc:AlternateContent xmlns:mc="http://schemas.openxmlformats.org/markup-compatibility/2006" xmlns:p14="http://schemas.microsoft.com/office/powerpoint/2010/main">
    <mc:Choice Requires="p14">
      <p:transition spd="slow" p14:dur="2000" advClick="0" advTm="2200">
        <p:wipe/>
      </p:transition>
    </mc:Choice>
    <mc:Fallback xmlns="">
      <p:transition spd="slow" advClick="0" advTm="2200">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25921375"/>
      </p:ext>
    </p:extLst>
  </p:cSld>
  <p:clrMapOvr>
    <a:masterClrMapping/>
  </p:clrMapOvr>
  <mc:AlternateContent xmlns:mc="http://schemas.openxmlformats.org/markup-compatibility/2006" xmlns:p14="http://schemas.microsoft.com/office/powerpoint/2010/main">
    <mc:Choice Requires="p14">
      <p:transition spd="slow" p14:dur="2000" advClick="0" advTm="2200">
        <p:wipe/>
      </p:transition>
    </mc:Choice>
    <mc:Fallback xmlns="">
      <p:transition spd="slow" advClick="0" advTm="2200">
        <p:wip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457200" y="188913"/>
            <a:ext cx="8229600"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5" name="Date Placeholder 3">
            <a:extLst>
              <a:ext uri="{FF2B5EF4-FFF2-40B4-BE49-F238E27FC236}">
                <a16:creationId xmlns="" xmlns:a16="http://schemas.microsoft.com/office/drawing/2014/main" id="{EDB88DB0-3E25-479E-8306-08D41285DE27}"/>
              </a:ext>
            </a:extLst>
          </p:cNvPr>
          <p:cNvSpPr>
            <a:spLocks noGrp="1"/>
          </p:cNvSpPr>
          <p:nvPr/>
        </p:nvSpPr>
        <p:spPr>
          <a:xfrm>
            <a:off x="249575" y="6496575"/>
            <a:ext cx="2133600" cy="365125"/>
          </a:xfrm>
          <a:prstGeom prst="rect">
            <a:avLst/>
          </a:prstGeom>
        </p:spPr>
        <p:txBody>
          <a:bodyPr/>
          <a:lstStyle/>
          <a:p>
            <a:pPr defTabSz="457200" eaLnBrk="0" fontAlgn="base" hangingPunct="0">
              <a:lnSpc>
                <a:spcPct val="106000"/>
              </a:lnSpc>
              <a:spcAft>
                <a:spcPts val="800"/>
              </a:spcAft>
            </a:pPr>
            <a:r>
              <a:rPr lang="en-AU"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06 December 2019</a:t>
            </a:r>
            <a:endParaRPr lang="en-AU"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Slide Number Placeholder 5">
            <a:extLst>
              <a:ext uri="{FF2B5EF4-FFF2-40B4-BE49-F238E27FC236}">
                <a16:creationId xmlns="" xmlns:a16="http://schemas.microsoft.com/office/drawing/2014/main" id="{950E17AB-5DAF-423D-8A90-81CAB28C604E}"/>
              </a:ext>
            </a:extLst>
          </p:cNvPr>
          <p:cNvSpPr txBox="1">
            <a:spLocks/>
          </p:cNvSpPr>
          <p:nvPr/>
        </p:nvSpPr>
        <p:spPr>
          <a:xfrm>
            <a:off x="6345575" y="6469905"/>
            <a:ext cx="2133600" cy="365125"/>
          </a:xfrm>
          <a:prstGeom prst="rect">
            <a:avLst/>
          </a:prstGeom>
        </p:spPr>
        <p:txBody>
          <a:bodyPr vert="horz" lIns="91440" tIns="45720" rIns="91440" bIns="45720" rtlCol="0" anchor="ctr"/>
          <a:lstStyle/>
          <a:p>
            <a:pPr algn="r" defTabSz="457200" eaLnBrk="0" fontAlgn="base" hangingPunct="0">
              <a:lnSpc>
                <a:spcPct val="106000"/>
              </a:lnSpc>
              <a:spcAft>
                <a:spcPts val="800"/>
              </a:spcAft>
            </a:pPr>
            <a:fld id="{1DED7308-9AF1-4AA7-A535-9D72B2E145ED}" type="slidenum">
              <a:rPr lang="en-US" sz="1400">
                <a:solidFill>
                  <a:srgbClr val="000000"/>
                </a:solidFill>
                <a:latin typeface="Calibri" panose="020F0502020204030204" pitchFamily="34" charset="0"/>
                <a:ea typeface="Calibri" panose="020F0502020204030204" pitchFamily="34" charset="0"/>
                <a:cs typeface="Calibri" panose="020F0502020204030204" pitchFamily="34" charset="0"/>
              </a:rPr>
              <a:pPr algn="r" defTabSz="457200" eaLnBrk="0" fontAlgn="base" hangingPunct="0">
                <a:lnSpc>
                  <a:spcPct val="106000"/>
                </a:lnSpc>
                <a:spcAft>
                  <a:spcPts val="800"/>
                </a:spcAft>
              </a:pPr>
              <a:t>‹#›</a:t>
            </a:fld>
            <a:endParaRPr lang="en-AU"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Group 6">
            <a:extLst>
              <a:ext uri="{FF2B5EF4-FFF2-40B4-BE49-F238E27FC236}">
                <a16:creationId xmlns="" xmlns:a16="http://schemas.microsoft.com/office/drawing/2014/main" id="{6FEC3EE3-2E91-4014-AF1A-A4B6B198EBD9}"/>
              </a:ext>
            </a:extLst>
          </p:cNvPr>
          <p:cNvGrpSpPr/>
          <p:nvPr/>
        </p:nvGrpSpPr>
        <p:grpSpPr>
          <a:xfrm>
            <a:off x="3131840" y="6469905"/>
            <a:ext cx="2597785" cy="399415"/>
            <a:chOff x="2882265" y="0"/>
            <a:chExt cx="2598086" cy="451669"/>
          </a:xfrm>
        </p:grpSpPr>
        <p:pic>
          <p:nvPicPr>
            <p:cNvPr id="8" name="Picture 7" descr="A picture containing building&#10;&#10;Description automatically generated">
              <a:extLst>
                <a:ext uri="{FF2B5EF4-FFF2-40B4-BE49-F238E27FC236}">
                  <a16:creationId xmlns="" xmlns:a16="http://schemas.microsoft.com/office/drawing/2014/main" id="{F56C0A61-2710-4FB8-936C-DA2E230A02C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82265" y="75278"/>
              <a:ext cx="302547" cy="302547"/>
            </a:xfrm>
            <a:prstGeom prst="rect">
              <a:avLst/>
            </a:prstGeom>
          </p:spPr>
        </p:pic>
        <p:sp>
          <p:nvSpPr>
            <p:cNvPr id="9" name="TextBox 7">
              <a:extLst>
                <a:ext uri="{FF2B5EF4-FFF2-40B4-BE49-F238E27FC236}">
                  <a16:creationId xmlns="" xmlns:a16="http://schemas.microsoft.com/office/drawing/2014/main" id="{AE01CD35-04CF-4783-943F-829A67244349}"/>
                </a:ext>
              </a:extLst>
            </p:cNvPr>
            <p:cNvSpPr txBox="1"/>
            <p:nvPr userDrawn="1"/>
          </p:nvSpPr>
          <p:spPr>
            <a:xfrm>
              <a:off x="3184826" y="0"/>
              <a:ext cx="2295525" cy="451669"/>
            </a:xfrm>
            <a:prstGeom prst="rect">
              <a:avLst/>
            </a:prstGeom>
            <a:noFill/>
          </p:spPr>
          <p:txBody>
            <a:bodyPr wrap="square" rtlCol="0">
              <a:noAutofit/>
            </a:bodyPr>
            <a:lstStyle/>
            <a:p>
              <a:pPr defTabSz="457200" eaLnBrk="0" fontAlgn="base" hangingPunct="0">
                <a:lnSpc>
                  <a:spcPct val="105000"/>
                </a:lnSpc>
                <a:spcAft>
                  <a:spcPts val="800"/>
                </a:spcAft>
              </a:pPr>
              <a:r>
                <a:rPr lang="en-AU" b="1" dirty="0">
                  <a:solidFill>
                    <a:srgbClr val="000000"/>
                  </a:solidFill>
                  <a:latin typeface="Calibri" panose="020F0502020204030204" pitchFamily="34" charset="0"/>
                  <a:ea typeface="Calibri" panose="020F0502020204030204" pitchFamily="34" charset="0"/>
                  <a:cs typeface="Calibri" panose="020F0502020204030204" pitchFamily="34" charset="0"/>
                </a:rPr>
                <a:t>Achieve Best Practice</a:t>
              </a:r>
              <a:endParaRPr lang="en-AU"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649144870"/>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2000" advClick="0" advTm="2200">
        <p:wipe/>
      </p:transition>
    </mc:Choice>
    <mc:Fallback xmlns="">
      <p:transition spd="slow" advClick="0" advTm="2200">
        <p:wipe/>
      </p:transition>
    </mc:Fallback>
  </mc:AlternateContent>
  <p:txStyles>
    <p:titleStyle>
      <a:lvl1pPr algn="ctr" defTabSz="457200" rtl="0" eaLnBrk="1" fontAlgn="base" hangingPunct="1">
        <a:spcBef>
          <a:spcPct val="0"/>
        </a:spcBef>
        <a:spcAft>
          <a:spcPct val="0"/>
        </a:spcAft>
        <a:defRPr sz="3600" b="1" kern="1200">
          <a:solidFill>
            <a:srgbClr val="C00000"/>
          </a:solidFill>
          <a:latin typeface="Calibri" panose="020F0502020204030204" pitchFamily="34" charset="0"/>
          <a:ea typeface="ＭＳ Ｐゴシック" pitchFamily="1" charset="-128"/>
          <a:cs typeface="Calibri" panose="020F0502020204030204" pitchFamily="34" charset="0"/>
        </a:defRPr>
      </a:lvl1pPr>
      <a:lvl2pPr algn="l" defTabSz="457200" rtl="0" eaLnBrk="1" fontAlgn="base" hangingPunct="1">
        <a:spcBef>
          <a:spcPct val="0"/>
        </a:spcBef>
        <a:spcAft>
          <a:spcPct val="0"/>
        </a:spcAft>
        <a:defRPr sz="4400">
          <a:solidFill>
            <a:srgbClr val="000090"/>
          </a:solidFill>
          <a:latin typeface="Arial" pitchFamily="1" charset="0"/>
          <a:ea typeface="ＭＳ Ｐゴシック" pitchFamily="1" charset="-128"/>
          <a:cs typeface="ＭＳ Ｐゴシック" pitchFamily="1" charset="-128"/>
        </a:defRPr>
      </a:lvl2pPr>
      <a:lvl3pPr algn="l" defTabSz="457200" rtl="0" eaLnBrk="1" fontAlgn="base" hangingPunct="1">
        <a:spcBef>
          <a:spcPct val="0"/>
        </a:spcBef>
        <a:spcAft>
          <a:spcPct val="0"/>
        </a:spcAft>
        <a:defRPr sz="4400">
          <a:solidFill>
            <a:srgbClr val="000090"/>
          </a:solidFill>
          <a:latin typeface="Arial" pitchFamily="1" charset="0"/>
          <a:ea typeface="ＭＳ Ｐゴシック" pitchFamily="1" charset="-128"/>
          <a:cs typeface="ＭＳ Ｐゴシック" pitchFamily="1" charset="-128"/>
        </a:defRPr>
      </a:lvl3pPr>
      <a:lvl4pPr algn="l" defTabSz="457200" rtl="0" eaLnBrk="1" fontAlgn="base" hangingPunct="1">
        <a:spcBef>
          <a:spcPct val="0"/>
        </a:spcBef>
        <a:spcAft>
          <a:spcPct val="0"/>
        </a:spcAft>
        <a:defRPr sz="4400">
          <a:solidFill>
            <a:srgbClr val="000090"/>
          </a:solidFill>
          <a:latin typeface="Arial" pitchFamily="1" charset="0"/>
          <a:ea typeface="ＭＳ Ｐゴシック" pitchFamily="1" charset="-128"/>
          <a:cs typeface="ＭＳ Ｐゴシック" pitchFamily="1" charset="-128"/>
        </a:defRPr>
      </a:lvl4pPr>
      <a:lvl5pPr algn="l" defTabSz="457200" rtl="0" eaLnBrk="1" fontAlgn="base" hangingPunct="1">
        <a:spcBef>
          <a:spcPct val="0"/>
        </a:spcBef>
        <a:spcAft>
          <a:spcPct val="0"/>
        </a:spcAft>
        <a:defRPr sz="4400">
          <a:solidFill>
            <a:srgbClr val="000090"/>
          </a:solidFill>
          <a:latin typeface="Arial" pitchFamily="1" charset="0"/>
          <a:ea typeface="ＭＳ Ｐゴシック" pitchFamily="1" charset="-128"/>
          <a:cs typeface="ＭＳ Ｐゴシック" pitchFamily="1" charset="-128"/>
        </a:defRPr>
      </a:lvl5pPr>
      <a:lvl6pPr marL="457200" algn="l" defTabSz="457200" rtl="0" eaLnBrk="1" fontAlgn="base" hangingPunct="1">
        <a:spcBef>
          <a:spcPct val="0"/>
        </a:spcBef>
        <a:spcAft>
          <a:spcPct val="0"/>
        </a:spcAft>
        <a:defRPr sz="4400">
          <a:solidFill>
            <a:srgbClr val="705032"/>
          </a:solidFill>
          <a:latin typeface="Arial" pitchFamily="1" charset="0"/>
          <a:ea typeface="ＭＳ Ｐゴシック" pitchFamily="1" charset="-128"/>
          <a:cs typeface="ＭＳ Ｐゴシック" pitchFamily="1" charset="-128"/>
        </a:defRPr>
      </a:lvl6pPr>
      <a:lvl7pPr marL="914400" algn="l" defTabSz="457200" rtl="0" eaLnBrk="1" fontAlgn="base" hangingPunct="1">
        <a:spcBef>
          <a:spcPct val="0"/>
        </a:spcBef>
        <a:spcAft>
          <a:spcPct val="0"/>
        </a:spcAft>
        <a:defRPr sz="4400">
          <a:solidFill>
            <a:srgbClr val="705032"/>
          </a:solidFill>
          <a:latin typeface="Arial" pitchFamily="1" charset="0"/>
          <a:ea typeface="ＭＳ Ｐゴシック" pitchFamily="1" charset="-128"/>
          <a:cs typeface="ＭＳ Ｐゴシック" pitchFamily="1" charset="-128"/>
        </a:defRPr>
      </a:lvl7pPr>
      <a:lvl8pPr marL="1371600" algn="l" defTabSz="457200" rtl="0" eaLnBrk="1" fontAlgn="base" hangingPunct="1">
        <a:spcBef>
          <a:spcPct val="0"/>
        </a:spcBef>
        <a:spcAft>
          <a:spcPct val="0"/>
        </a:spcAft>
        <a:defRPr sz="4400">
          <a:solidFill>
            <a:srgbClr val="705032"/>
          </a:solidFill>
          <a:latin typeface="Arial" pitchFamily="1" charset="0"/>
          <a:ea typeface="ＭＳ Ｐゴシック" pitchFamily="1" charset="-128"/>
          <a:cs typeface="ＭＳ Ｐゴシック" pitchFamily="1" charset="-128"/>
        </a:defRPr>
      </a:lvl8pPr>
      <a:lvl9pPr marL="1828800" algn="l" defTabSz="457200" rtl="0" eaLnBrk="1" fontAlgn="base" hangingPunct="1">
        <a:spcBef>
          <a:spcPct val="0"/>
        </a:spcBef>
        <a:spcAft>
          <a:spcPct val="0"/>
        </a:spcAft>
        <a:defRPr sz="4400">
          <a:solidFill>
            <a:srgbClr val="705032"/>
          </a:solidFill>
          <a:latin typeface="Arial" pitchFamily="1" charset="0"/>
          <a:ea typeface="ＭＳ Ｐゴシック" pitchFamily="1" charset="-128"/>
          <a:cs typeface="ＭＳ Ｐゴシック" pitchFamily="1" charset="-128"/>
        </a:defRPr>
      </a:lvl9pPr>
    </p:titleStyle>
    <p:bodyStyle>
      <a:lvl1pPr marL="342900" indent="-342900" algn="l" defTabSz="457200" rtl="0" eaLnBrk="1" fontAlgn="base" hangingPunct="1">
        <a:spcBef>
          <a:spcPct val="20000"/>
        </a:spcBef>
        <a:spcAft>
          <a:spcPct val="0"/>
        </a:spcAft>
        <a:buClr>
          <a:srgbClr val="FF0000"/>
        </a:buClr>
        <a:buFont typeface="Wingdings" panose="05000000000000000000" pitchFamily="2" charset="2"/>
        <a:buChar char="ü"/>
        <a:defRPr sz="3200" b="1" kern="1200">
          <a:solidFill>
            <a:srgbClr val="000090"/>
          </a:solidFill>
          <a:latin typeface="Calibri" panose="020F0502020204030204" pitchFamily="34" charset="0"/>
          <a:ea typeface="ＭＳ Ｐゴシック" pitchFamily="1" charset="-128"/>
          <a:cs typeface="Calibri" panose="020F0502020204030204" pitchFamily="34" charset="0"/>
        </a:defRPr>
      </a:lvl1pPr>
      <a:lvl2pPr marL="742950" indent="-285750" algn="l" defTabSz="457200" rtl="0" eaLnBrk="1" fontAlgn="base" hangingPunct="1">
        <a:spcBef>
          <a:spcPct val="20000"/>
        </a:spcBef>
        <a:spcAft>
          <a:spcPct val="0"/>
        </a:spcAft>
        <a:buClr>
          <a:srgbClr val="7030A0"/>
        </a:buClr>
        <a:buFont typeface="Wingdings" panose="05000000000000000000" pitchFamily="2" charset="2"/>
        <a:buChar char="Ø"/>
        <a:defRPr sz="2800" b="1" kern="1200">
          <a:solidFill>
            <a:srgbClr val="000090"/>
          </a:solidFill>
          <a:latin typeface="Calibri" panose="020F0502020204030204" pitchFamily="34" charset="0"/>
          <a:ea typeface="ＭＳ Ｐゴシック" pitchFamily="1" charset="-128"/>
          <a:cs typeface="Calibri" panose="020F0502020204030204" pitchFamily="34" charset="0"/>
        </a:defRPr>
      </a:lvl2pPr>
      <a:lvl3pPr marL="1143000" indent="-228600" algn="l" defTabSz="457200" rtl="0" eaLnBrk="1" fontAlgn="base" hangingPunct="1">
        <a:spcBef>
          <a:spcPct val="20000"/>
        </a:spcBef>
        <a:spcAft>
          <a:spcPct val="0"/>
        </a:spcAft>
        <a:buClr>
          <a:schemeClr val="bg1"/>
        </a:buClr>
        <a:buFont typeface="Wingdings" panose="05000000000000000000" pitchFamily="2" charset="2"/>
        <a:buChar char="§"/>
        <a:defRPr sz="2400" b="1" kern="1200">
          <a:solidFill>
            <a:srgbClr val="000090"/>
          </a:solidFill>
          <a:latin typeface="Calibri" panose="020F0502020204030204" pitchFamily="34" charset="0"/>
          <a:ea typeface="ＭＳ Ｐゴシック" pitchFamily="1" charset="-128"/>
          <a:cs typeface="Calibri" panose="020F0502020204030204" pitchFamily="34"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2000" b="1" kern="1200">
          <a:solidFill>
            <a:srgbClr val="000090"/>
          </a:solidFill>
          <a:latin typeface="Calibri" panose="020F0502020204030204" pitchFamily="34" charset="0"/>
          <a:ea typeface="ＭＳ Ｐゴシック" pitchFamily="1" charset="-128"/>
          <a:cs typeface="Calibri" panose="020F0502020204030204" pitchFamily="34" charset="0"/>
        </a:defRPr>
      </a:lvl4pPr>
      <a:lvl5pPr marL="2057400" indent="-228600" algn="l" defTabSz="457200" rtl="0" eaLnBrk="1" fontAlgn="base" hangingPunct="1">
        <a:spcBef>
          <a:spcPct val="20000"/>
        </a:spcBef>
        <a:spcAft>
          <a:spcPct val="0"/>
        </a:spcAft>
        <a:buFont typeface="Arial" panose="020B0604020202020204" pitchFamily="34" charset="0"/>
        <a:buChar char="»"/>
        <a:defRPr sz="2000" b="1" kern="1200">
          <a:solidFill>
            <a:srgbClr val="000090"/>
          </a:solidFill>
          <a:latin typeface="Calibri" panose="020F0502020204030204" pitchFamily="34" charset="0"/>
          <a:ea typeface="ＭＳ Ｐゴシック" pitchFamily="1" charset="-128"/>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274638"/>
            <a:ext cx="8229600"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pPr algn="ctr"/>
            <a:r>
              <a:rPr lang="en-AU" altLang="en-US" sz="3200" dirty="0">
                <a:solidFill>
                  <a:srgbClr val="000099"/>
                </a:solidFill>
                <a:ea typeface="ＭＳ Ｐゴシック" panose="020B0600070205080204" pitchFamily="34" charset="-128"/>
              </a:rPr>
              <a:t>KEY FEATURES OF THE WHS ACT</a:t>
            </a:r>
          </a:p>
        </p:txBody>
      </p:sp>
      <p:sp>
        <p:nvSpPr>
          <p:cNvPr id="73731" name="Rectangle 3"/>
          <p:cNvSpPr>
            <a:spLocks noGrp="1"/>
          </p:cNvSpPr>
          <p:nvPr>
            <p:ph idx="1"/>
          </p:nvPr>
        </p:nvSpPr>
        <p:spPr/>
        <p:txBody>
          <a:bodyPr/>
          <a:lstStyle/>
          <a:p>
            <a:pPr marL="0" indent="0">
              <a:spcAft>
                <a:spcPct val="50000"/>
              </a:spcAft>
              <a:buFont typeface="Arial" panose="020B0604020202020204" pitchFamily="34" charset="0"/>
              <a:buNone/>
              <a:defRPr/>
            </a:pPr>
            <a:r>
              <a:rPr lang="en-AU" altLang="en-US" sz="2200" b="1" dirty="0"/>
              <a:t>Key features of  the WHS Act include:</a:t>
            </a:r>
          </a:p>
          <a:p>
            <a:pPr>
              <a:defRPr/>
            </a:pPr>
            <a:r>
              <a:rPr lang="en-AU" altLang="en-US" sz="2200" dirty="0"/>
              <a:t>Work Health and Safety (WH&amp;S) terminology;</a:t>
            </a:r>
          </a:p>
          <a:p>
            <a:pPr>
              <a:defRPr/>
            </a:pPr>
            <a:r>
              <a:rPr lang="en-AU" altLang="en-US" sz="2200" dirty="0"/>
              <a:t>The broader relationship of ‘a person conducting a business or undertaking’ (PCBU) and a worker; </a:t>
            </a:r>
          </a:p>
          <a:p>
            <a:pPr>
              <a:defRPr/>
            </a:pPr>
            <a:r>
              <a:rPr lang="en-AU" altLang="en-US" sz="2200" dirty="0"/>
              <a:t>A broadening of health and safety duties;</a:t>
            </a:r>
          </a:p>
          <a:p>
            <a:pPr>
              <a:defRPr/>
            </a:pPr>
            <a:r>
              <a:rPr lang="en-AU" altLang="en-US" sz="2200" dirty="0"/>
              <a:t>Consultation requirements for all duty holders;</a:t>
            </a:r>
          </a:p>
          <a:p>
            <a:pPr>
              <a:defRPr/>
            </a:pPr>
            <a:r>
              <a:rPr lang="en-AU" altLang="en-US" sz="2200" dirty="0"/>
              <a:t>Roles and functions of Health and Safety Representatives (HSRs) and Health and Safety Committees (HSCs); </a:t>
            </a:r>
          </a:p>
          <a:p>
            <a:pPr>
              <a:defRPr/>
            </a:pPr>
            <a:r>
              <a:rPr lang="en-AU" altLang="en-US" sz="2200" dirty="0"/>
              <a:t>The powers of HSRs to issue of Provisional Improvement Notices (PINs) and to direct unsafe work to </a:t>
            </a:r>
            <a:r>
              <a:rPr lang="en-AU" altLang="en-US" sz="2200" dirty="0" smtClean="0"/>
              <a:t>cease</a:t>
            </a:r>
            <a:endParaRPr lang="en-AU" altLang="en-US" sz="2200" dirty="0"/>
          </a:p>
          <a:p>
            <a:pPr>
              <a:defRPr/>
            </a:pPr>
            <a:endParaRPr lang="en-AU" altLang="en-US" sz="1800" dirty="0"/>
          </a:p>
          <a:p>
            <a:pPr>
              <a:defRPr/>
            </a:pPr>
            <a:endParaRPr lang="en-AU" altLang="en-US" sz="1800" dirty="0"/>
          </a:p>
          <a:p>
            <a:pPr>
              <a:defRPr/>
            </a:pPr>
            <a:endParaRPr lang="en-AU" altLang="en-US" sz="1800" dirty="0"/>
          </a:p>
          <a:p>
            <a:pPr>
              <a:defRPr/>
            </a:pPr>
            <a:endParaRPr lang="en-AU" altLang="en-US" sz="1800" dirty="0"/>
          </a:p>
          <a:p>
            <a:pPr>
              <a:defRPr/>
            </a:pPr>
            <a:endParaRPr lang="en-AU" altLang="en-US" sz="1800" dirty="0"/>
          </a:p>
        </p:txBody>
      </p:sp>
      <p:pic>
        <p:nvPicPr>
          <p:cNvPr id="2" name="Recorded Sound">
            <a:hlinkClick r:id="" action="ppaction://media"/>
            <a:extLst>
              <a:ext uri="{FF2B5EF4-FFF2-40B4-BE49-F238E27FC236}">
                <a16:creationId xmlns="" xmlns:a16="http://schemas.microsoft.com/office/drawing/2014/main" id="{BC9E5AF4-526B-449D-BB41-3F7A0AC8A23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60432" y="6370637"/>
            <a:ext cx="487363" cy="487363"/>
          </a:xfrm>
          <a:prstGeom prst="rect">
            <a:avLst/>
          </a:prstGeom>
        </p:spPr>
      </p:pic>
    </p:spTree>
    <p:extLst>
      <p:ext uri="{BB962C8B-B14F-4D97-AF65-F5344CB8AC3E}">
        <p14:creationId xmlns:p14="http://schemas.microsoft.com/office/powerpoint/2010/main" val="2369106571"/>
      </p:ext>
    </p:extLst>
  </p:cSld>
  <p:clrMapOvr>
    <a:masterClrMapping/>
  </p:clrMapOvr>
  <mc:AlternateContent xmlns:mc="http://schemas.openxmlformats.org/markup-compatibility/2006" xmlns:p14="http://schemas.microsoft.com/office/powerpoint/2010/main">
    <mc:Choice Requires="p14">
      <p:transition spd="slow" p14:dur="2000" advClick="0" advTm="2200">
        <p:wipe/>
      </p:transition>
    </mc:Choice>
    <mc:Fallback xmlns="">
      <p:transition spd="slow" advClick="0" advTm="22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63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274638"/>
            <a:ext cx="8229600"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pPr algn="ctr"/>
            <a:r>
              <a:rPr lang="en-US" altLang="en-US" sz="3200" dirty="0">
                <a:solidFill>
                  <a:srgbClr val="000099"/>
                </a:solidFill>
                <a:ea typeface="ＭＳ Ｐゴシック" panose="020B0600070205080204" pitchFamily="34" charset="-128"/>
              </a:rPr>
              <a:t>KEY FEATURES OF THE WHS ACT</a:t>
            </a:r>
            <a:endParaRPr lang="en-AU" altLang="en-US" sz="3200" dirty="0">
              <a:solidFill>
                <a:srgbClr val="000099"/>
              </a:solidFill>
              <a:ea typeface="ＭＳ Ｐゴシック" panose="020B0600070205080204" pitchFamily="34" charset="-128"/>
            </a:endParaRPr>
          </a:p>
        </p:txBody>
      </p:sp>
      <p:sp>
        <p:nvSpPr>
          <p:cNvPr id="75779" name="Rectangle 3"/>
          <p:cNvSpPr>
            <a:spLocks noGrp="1"/>
          </p:cNvSpPr>
          <p:nvPr>
            <p:ph idx="1"/>
          </p:nvPr>
        </p:nvSpPr>
        <p:spPr/>
        <p:txBody>
          <a:bodyPr/>
          <a:lstStyle/>
          <a:p>
            <a:pPr>
              <a:spcAft>
                <a:spcPct val="50000"/>
              </a:spcAft>
              <a:defRPr/>
            </a:pPr>
            <a:r>
              <a:rPr lang="en-AU" altLang="en-US" sz="1800" dirty="0"/>
              <a:t>A positive duty for ‘officers’ e.g. proactive safety </a:t>
            </a:r>
            <a:r>
              <a:rPr lang="en-AU" altLang="en-US" sz="1800" dirty="0" smtClean="0"/>
              <a:t>activities</a:t>
            </a:r>
            <a:endParaRPr lang="en-AU" altLang="en-US" sz="1800" dirty="0"/>
          </a:p>
          <a:p>
            <a:pPr>
              <a:spcAft>
                <a:spcPct val="50000"/>
              </a:spcAft>
              <a:defRPr/>
            </a:pPr>
            <a:r>
              <a:rPr lang="en-AU" altLang="en-US" sz="1800" dirty="0"/>
              <a:t>Risk minimisation is focused more on the outcome than the process – a risk assessment may not be required in all </a:t>
            </a:r>
            <a:r>
              <a:rPr lang="en-AU" altLang="en-US" sz="1800" dirty="0" smtClean="0"/>
              <a:t>situations</a:t>
            </a:r>
            <a:endParaRPr lang="en-AU" altLang="en-US" sz="1800" dirty="0"/>
          </a:p>
          <a:p>
            <a:pPr>
              <a:spcAft>
                <a:spcPct val="50000"/>
              </a:spcAft>
              <a:defRPr/>
            </a:pPr>
            <a:r>
              <a:rPr lang="en-AU" altLang="en-US" sz="1800" dirty="0"/>
              <a:t>The removal of the reverse onus of </a:t>
            </a:r>
            <a:r>
              <a:rPr lang="en-AU" altLang="en-US" sz="1800" dirty="0" smtClean="0"/>
              <a:t>proof</a:t>
            </a:r>
            <a:endParaRPr lang="en-AU" altLang="en-US" sz="1800" dirty="0"/>
          </a:p>
          <a:p>
            <a:pPr>
              <a:spcAft>
                <a:spcPct val="50000"/>
              </a:spcAft>
              <a:defRPr/>
            </a:pPr>
            <a:r>
              <a:rPr lang="en-AU" altLang="en-US" sz="1800" dirty="0"/>
              <a:t>Enforcement </a:t>
            </a:r>
            <a:r>
              <a:rPr lang="en-AU" altLang="en-US" sz="1800" dirty="0" smtClean="0"/>
              <a:t>measures</a:t>
            </a:r>
            <a:endParaRPr lang="en-AU" altLang="en-US" sz="1800" dirty="0"/>
          </a:p>
          <a:p>
            <a:pPr>
              <a:spcAft>
                <a:spcPct val="50000"/>
              </a:spcAft>
              <a:defRPr/>
            </a:pPr>
            <a:r>
              <a:rPr lang="en-AU" altLang="en-US" sz="1800" dirty="0"/>
              <a:t>Authorised representatives become WHS entry permit holders with increased </a:t>
            </a:r>
            <a:r>
              <a:rPr lang="en-AU" altLang="en-US" sz="1800" dirty="0" smtClean="0"/>
              <a:t>functions</a:t>
            </a:r>
            <a:endParaRPr lang="en-AU" altLang="en-US" sz="1800" dirty="0"/>
          </a:p>
          <a:p>
            <a:pPr>
              <a:spcAft>
                <a:spcPct val="50000"/>
              </a:spcAft>
              <a:defRPr/>
            </a:pPr>
            <a:r>
              <a:rPr lang="en-AU" altLang="en-US" sz="1800" dirty="0"/>
              <a:t>The Industrial Relations Commission (IRC) can hear and determine disputes relating to work health and safety issues, cease work matters, requests for assistance by HSR, and the provision of information to </a:t>
            </a:r>
            <a:r>
              <a:rPr lang="en-AU" altLang="en-US" sz="1800" dirty="0" smtClean="0"/>
              <a:t>HSR</a:t>
            </a:r>
            <a:endParaRPr lang="en-AU" altLang="en-US" sz="1800" dirty="0"/>
          </a:p>
          <a:p>
            <a:pPr>
              <a:spcAft>
                <a:spcPct val="50000"/>
              </a:spcAft>
              <a:defRPr/>
            </a:pPr>
            <a:r>
              <a:rPr lang="en-AU" altLang="en-US" sz="1800" dirty="0"/>
              <a:t>An independent statutory office created for WH&amp;S </a:t>
            </a:r>
            <a:r>
              <a:rPr lang="en-AU" altLang="en-US" sz="1800" dirty="0" smtClean="0"/>
              <a:t>prosecutions</a:t>
            </a:r>
            <a:endParaRPr lang="en-AU" altLang="en-US" sz="1800" dirty="0"/>
          </a:p>
          <a:p>
            <a:pPr>
              <a:spcAft>
                <a:spcPct val="50000"/>
              </a:spcAft>
              <a:defRPr/>
            </a:pPr>
            <a:endParaRPr lang="en-AU" altLang="en-US" sz="1800" dirty="0"/>
          </a:p>
          <a:p>
            <a:pPr marL="0" indent="0">
              <a:buFont typeface="Arial" panose="020B0604020202020204" pitchFamily="34" charset="0"/>
              <a:buNone/>
              <a:defRPr/>
            </a:pPr>
            <a:endParaRPr lang="en-AU" altLang="en-US" sz="1800" dirty="0"/>
          </a:p>
        </p:txBody>
      </p:sp>
      <p:pic>
        <p:nvPicPr>
          <p:cNvPr id="2" name="Recorded Sound">
            <a:hlinkClick r:id="" action="ppaction://media"/>
            <a:extLst>
              <a:ext uri="{FF2B5EF4-FFF2-40B4-BE49-F238E27FC236}">
                <a16:creationId xmlns="" xmlns:a16="http://schemas.microsoft.com/office/drawing/2014/main" id="{DD3AF2AA-C9E6-4B57-A873-2DCC67E6498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56637" y="6389216"/>
            <a:ext cx="487363" cy="487363"/>
          </a:xfrm>
          <a:prstGeom prst="rect">
            <a:avLst/>
          </a:prstGeom>
        </p:spPr>
      </p:pic>
    </p:spTree>
    <p:extLst>
      <p:ext uri="{BB962C8B-B14F-4D97-AF65-F5344CB8AC3E}">
        <p14:creationId xmlns:p14="http://schemas.microsoft.com/office/powerpoint/2010/main" val="1065131018"/>
      </p:ext>
    </p:extLst>
  </p:cSld>
  <p:clrMapOvr>
    <a:masterClrMapping/>
  </p:clrMapOvr>
  <mc:AlternateContent xmlns:mc="http://schemas.openxmlformats.org/markup-compatibility/2006" xmlns:p14="http://schemas.microsoft.com/office/powerpoint/2010/main">
    <mc:Choice Requires="p14">
      <p:transition spd="slow" p14:dur="2000" advClick="0" advTm="2200">
        <p:wipe/>
      </p:transition>
    </mc:Choice>
    <mc:Fallback xmlns="">
      <p:transition spd="slow" advClick="0" advTm="22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138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57200" y="274638"/>
            <a:ext cx="8229600"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pPr algn="ctr"/>
            <a:r>
              <a:rPr lang="en-US" altLang="en-US" sz="3200" dirty="0">
                <a:solidFill>
                  <a:srgbClr val="000099"/>
                </a:solidFill>
                <a:ea typeface="ＭＳ Ｐゴシック" panose="020B0600070205080204" pitchFamily="34" charset="-128"/>
              </a:rPr>
              <a:t>BENEFITS OF THE MODEL WHS LEGISLATION</a:t>
            </a:r>
            <a:endParaRPr lang="en-AU" altLang="en-US" sz="3200" dirty="0">
              <a:solidFill>
                <a:srgbClr val="000099"/>
              </a:solidFill>
              <a:ea typeface="ＭＳ Ｐゴシック" panose="020B0600070205080204" pitchFamily="34" charset="-128"/>
            </a:endParaRPr>
          </a:p>
        </p:txBody>
      </p:sp>
      <p:sp>
        <p:nvSpPr>
          <p:cNvPr id="77827" name="Rectangle 3"/>
          <p:cNvSpPr>
            <a:spLocks noGrp="1"/>
          </p:cNvSpPr>
          <p:nvPr>
            <p:ph idx="1"/>
          </p:nvPr>
        </p:nvSpPr>
        <p:spPr>
          <a:xfrm>
            <a:off x="483448" y="2207550"/>
            <a:ext cx="8229600" cy="4525963"/>
          </a:xfrm>
        </p:spPr>
        <p:txBody>
          <a:bodyPr/>
          <a:lstStyle/>
          <a:p>
            <a:pPr>
              <a:defRPr/>
            </a:pPr>
            <a:endParaRPr lang="en-AU" altLang="en-US" sz="1800" dirty="0"/>
          </a:p>
          <a:p>
            <a:pPr>
              <a:defRPr/>
            </a:pPr>
            <a:endParaRPr lang="en-AU" altLang="en-US" sz="1800" dirty="0"/>
          </a:p>
          <a:p>
            <a:pPr marL="0" indent="0" algn="ctr">
              <a:buFont typeface="Arial" panose="020B0604020202020204" pitchFamily="34" charset="0"/>
              <a:buNone/>
              <a:defRPr/>
            </a:pPr>
            <a:r>
              <a:rPr lang="en-AU" altLang="en-US" sz="2800" b="1" dirty="0"/>
              <a:t>What are some of the benefits of WHS legislation and it’s continuing development?</a:t>
            </a:r>
          </a:p>
          <a:p>
            <a:pPr>
              <a:defRPr/>
            </a:pPr>
            <a:endParaRPr lang="en-AU" altLang="en-US" sz="1800" b="1" dirty="0"/>
          </a:p>
        </p:txBody>
      </p:sp>
      <p:pic>
        <p:nvPicPr>
          <p:cNvPr id="2" name="Recorded Sound">
            <a:hlinkClick r:id="" action="ppaction://media"/>
            <a:extLst>
              <a:ext uri="{FF2B5EF4-FFF2-40B4-BE49-F238E27FC236}">
                <a16:creationId xmlns="" xmlns:a16="http://schemas.microsoft.com/office/drawing/2014/main" id="{BC7CD659-D3D4-4627-9556-DA1647D3D39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56637" y="6358219"/>
            <a:ext cx="487363" cy="487363"/>
          </a:xfrm>
          <a:prstGeom prst="rect">
            <a:avLst/>
          </a:prstGeom>
        </p:spPr>
      </p:pic>
    </p:spTree>
    <p:extLst>
      <p:ext uri="{BB962C8B-B14F-4D97-AF65-F5344CB8AC3E}">
        <p14:creationId xmlns:p14="http://schemas.microsoft.com/office/powerpoint/2010/main" val="1424179271"/>
      </p:ext>
    </p:extLst>
  </p:cSld>
  <p:clrMapOvr>
    <a:masterClrMapping/>
  </p:clrMapOvr>
  <mc:AlternateContent xmlns:mc="http://schemas.openxmlformats.org/markup-compatibility/2006" xmlns:p14="http://schemas.microsoft.com/office/powerpoint/2010/main">
    <mc:Choice Requires="p14">
      <p:transition spd="slow" p14:dur="2000" advClick="0" advTm="2200">
        <p:wipe/>
      </p:transition>
    </mc:Choice>
    <mc:Fallback xmlns="">
      <p:transition spd="slow" advClick="0" advTm="22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41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Theme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1800" b="0" i="0" u="none" strike="noStrike" kern="1200" cap="none" spc="0" normalizeH="0" baseline="0" noProof="0" dirty="0" smtClean="0">
            <a:ln>
              <a:noFill/>
            </a:ln>
            <a:solidFill>
              <a:srgbClr val="FFFFFF"/>
            </a:solidFill>
            <a:effectLst/>
            <a:uLnTx/>
            <a:uFillTx/>
            <a:latin typeface="Arial"/>
            <a:ea typeface="+mn-ea"/>
            <a:cs typeface="Arial"/>
          </a:defRPr>
        </a:defPPr>
      </a:lstStyle>
    </a:txDef>
  </a:objectDefaults>
  <a:extraClrSchemeLst/>
  <a:extLst>
    <a:ext uri="{05A4C25C-085E-4340-85A3-A5531E510DB2}">
      <thm15:themeFamily xmlns="" xmlns:thm15="http://schemas.microsoft.com/office/thememl/2012/main" name="Presentation1" id="{EC57CAD5-560C-434B-8401-B21BEDFDF257}" vid="{89700D7C-80C0-4A83-964C-841359276E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304</Words>
  <Application>Microsoft Office PowerPoint</Application>
  <PresentationFormat>On-screen Show (4:3)</PresentationFormat>
  <Paragraphs>33</Paragraphs>
  <Slides>3</Slides>
  <Notes>3</Notes>
  <HiddenSlides>0</HiddenSlides>
  <MMClips>3</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Theme1</vt:lpstr>
      <vt:lpstr>KEY FEATURES OF THE WHS ACT</vt:lpstr>
      <vt:lpstr>KEY FEATURES OF THE WHS ACT</vt:lpstr>
      <vt:lpstr>BENEFITS OF THE MODEL WHS LEGISLATION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FEATURES OF THE WHS ACT</dc:title>
  <dc:creator>Robin Winning</dc:creator>
  <cp:lastModifiedBy>Robin Winning</cp:lastModifiedBy>
  <cp:revision>1</cp:revision>
  <dcterms:created xsi:type="dcterms:W3CDTF">2019-12-10T05:25:17Z</dcterms:created>
  <dcterms:modified xsi:type="dcterms:W3CDTF">2019-12-10T05:26:04Z</dcterms:modified>
</cp:coreProperties>
</file>