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0547A-AFC2-4B75-8791-80E1C75AE399}" type="datetimeFigureOut">
              <a:rPr lang="en-AU" smtClean="0"/>
              <a:t>9/12/2019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268DA-6E8B-4156-83E6-AE83DA9116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94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>
                <a:solidFill>
                  <a:prstClr val="black"/>
                </a:solidFill>
              </a:rPr>
              <a:t>09 December 2019</a:t>
            </a:r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7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>
                <a:solidFill>
                  <a:prstClr val="black"/>
                </a:solidFill>
              </a:rPr>
              <a:t>09 December 2019</a:t>
            </a:r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6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>
                <a:solidFill>
                  <a:prstClr val="black"/>
                </a:solidFill>
              </a:rPr>
              <a:t>09 December 2019</a:t>
            </a:r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AU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9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>
                <a:solidFill>
                  <a:prstClr val="black"/>
                </a:solidFill>
              </a:rPr>
              <a:t>09 December 2019</a:t>
            </a:r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AU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8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>
                <a:solidFill>
                  <a:prstClr val="black"/>
                </a:solidFill>
              </a:rPr>
              <a:t>09 December 2019</a:t>
            </a:r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AU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88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>
                <a:solidFill>
                  <a:prstClr val="black"/>
                </a:solidFill>
              </a:rPr>
              <a:t>09 December 2019</a:t>
            </a:r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AU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5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6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09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453336"/>
            <a:ext cx="72008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E106E7-1A91-42E1-9EE0-01A2F49C883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18" y="6463679"/>
            <a:ext cx="25971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5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09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FC9C68-5742-4145-9A01-36798441D7C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9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56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9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LEGAL RESTRICTIONS ON ISSUING OF PINs</a:t>
            </a:r>
          </a:p>
        </p:txBody>
      </p:sp>
      <p:sp>
        <p:nvSpPr>
          <p:cNvPr id="19458" name="Rectangl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85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A HSR cannot issue a PIN if they have not attended prescribed training</a:t>
            </a:r>
          </a:p>
          <a:p>
            <a:pPr marL="0" indent="0" eaLnBrk="1" hangingPunct="1">
              <a:buNone/>
            </a:pP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 A HSR cannot issue a PIN in relation to a matter if an inspector has already issued (or decided not to issue) an improvement notice or prohibition notice in relation to the same </a:t>
            </a:r>
            <a:r>
              <a:rPr lang="en-AU" altLang="en-US" sz="2800" dirty="0" smtClean="0"/>
              <a:t>matter</a:t>
            </a:r>
            <a:endParaRPr lang="en-AU" altLang="en-US" sz="2800" dirty="0"/>
          </a:p>
          <a:p>
            <a:pPr eaLnBrk="1" hangingPunct="1"/>
            <a:endParaRPr lang="en-AU" altLang="en-US" sz="2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800" dirty="0"/>
              <a:t>The PCBU is required to provide a copy of any PINs issued to the </a:t>
            </a:r>
            <a:r>
              <a:rPr lang="en-AU" altLang="en-US" sz="2800" dirty="0" smtClean="0"/>
              <a:t>Regulator</a:t>
            </a:r>
            <a:endParaRPr lang="en-AU" altLang="en-US" sz="2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E814D55-6E24-4B82-B080-C5443F7F0C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83839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09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9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320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POSSIBLE REASONS FOR ISSUING OF A PIN</a:t>
            </a:r>
          </a:p>
        </p:txBody>
      </p:sp>
      <p:sp>
        <p:nvSpPr>
          <p:cNvPr id="23554" name="Rectangle 2"/>
          <p:cNvSpPr>
            <a:spLocks noGrp="1"/>
          </p:cNvSpPr>
          <p:nvPr>
            <p:ph idx="1"/>
          </p:nvPr>
        </p:nvSpPr>
        <p:spPr>
          <a:xfrm>
            <a:off x="179512" y="1484784"/>
            <a:ext cx="8963694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400" b="1" dirty="0"/>
              <a:t>Serious activity or event is occurring or about to occur</a:t>
            </a:r>
          </a:p>
          <a:p>
            <a:pPr marL="0" indent="0" eaLnBrk="1" hangingPunct="1">
              <a:buNone/>
            </a:pPr>
            <a:endParaRPr lang="en-AU" altLang="en-US" sz="1050" b="1" dirty="0"/>
          </a:p>
          <a:p>
            <a:pPr marL="0" indent="0" eaLnBrk="1" hangingPunct="1">
              <a:spcAft>
                <a:spcPct val="50000"/>
              </a:spcAft>
              <a:buNone/>
            </a:pPr>
            <a:r>
              <a:rPr lang="en-AU" altLang="en-US" sz="2400" b="1" dirty="0"/>
              <a:t>A contravention that continues or is being repeated e.g.;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400" dirty="0"/>
              <a:t>excessive noise levels in the workplace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400" dirty="0"/>
              <a:t>an ongoing requirement to manually lift heavy objects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400" dirty="0"/>
              <a:t>regular exposure to hazardous chemicals that are used in the workplace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400" dirty="0"/>
              <a:t>unguarded machines, and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400" dirty="0"/>
              <a:t>lack of consultation on work health and safety matters.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60B98D5-35DA-4473-AE56-717AF6CC57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5843" y="6402500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09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4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05884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100" dirty="0">
                <a:solidFill>
                  <a:srgbClr val="000099"/>
                </a:solidFill>
              </a:rPr>
              <a:t>PROVISIONAL IMPROVEMENT NOTICES (PINs)</a:t>
            </a:r>
          </a:p>
        </p:txBody>
      </p:sp>
      <p:sp>
        <p:nvSpPr>
          <p:cNvPr id="25602" name="Rectangl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 eaLnBrk="1" hangingPunct="1">
              <a:spcAft>
                <a:spcPct val="100000"/>
              </a:spcAft>
              <a:buNone/>
            </a:pPr>
            <a:r>
              <a:rPr lang="en-AU" altLang="en-US" sz="2800" b="1" dirty="0"/>
              <a:t>Before issuing a PIN, the HSR is required to: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Consult with the person who is contravening the WHS Act;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Provide them with an opportunity to express their views;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Give reasonable time to remedy the action and take into account their </a:t>
            </a:r>
            <a:r>
              <a:rPr lang="en-AU" altLang="en-US" sz="2800" dirty="0" smtClean="0"/>
              <a:t>views</a:t>
            </a:r>
            <a:endParaRPr lang="en-AU" altLang="en-US" sz="2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6178381-A3A8-4241-8B68-655ED37A07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8521" y="6439823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09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3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69776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INFORMATION TO BE INCLUDED ON A PIN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750969" cy="548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10B7783-5160-4374-BDE6-21B2A255E8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6800" y="6370637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09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496" y="274638"/>
            <a:ext cx="903649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INFORMATION TO BE INCLUDED ON A PIN</a:t>
            </a:r>
          </a:p>
        </p:txBody>
      </p:sp>
      <p:sp>
        <p:nvSpPr>
          <p:cNvPr id="29698" name="Rectangle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Technical errors are common but minor errors will not necessarily invalidate a PIN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HSR can make minor changes after issuing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HSR can cancel a PIN</a:t>
            </a:r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31A7A4D5-6A2C-4560-BCDE-34F731CEB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83839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09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6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PROCESS OF ISSUING</a:t>
            </a:r>
          </a:p>
        </p:txBody>
      </p:sp>
      <p:sp>
        <p:nvSpPr>
          <p:cNvPr id="33794" name="Rectangl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200" b="1" dirty="0"/>
              <a:t>The WHS Act stipulates requirements for all notices issued under the WHS Act including the issuing of PINs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2200" b="1" dirty="0"/>
          </a:p>
          <a:p>
            <a:pPr marL="0" indent="0" eaLnBrk="1" hangingPunct="1">
              <a:spcAft>
                <a:spcPct val="50000"/>
              </a:spcAft>
              <a:buNone/>
            </a:pPr>
            <a:r>
              <a:rPr lang="en-AU" altLang="en-US" sz="2200" b="1" dirty="0"/>
              <a:t>Key requirements include: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delivery either personally to the person or sending by post, fax or electronically; or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leaving  at the person’s usual or last known address or business with a person who appears to reside or work there and appears to be over 16 years of age; or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by leaving it for the person at the workplace to which the notice relates with a person who appears to be the manager or control of the workplace; or in a prescribed </a:t>
            </a:r>
            <a:r>
              <a:rPr lang="en-AU" altLang="en-US" sz="2200" dirty="0" smtClean="0"/>
              <a:t>manner</a:t>
            </a:r>
            <a:endParaRPr lang="en-AU" altLang="en-US" sz="2200" dirty="0"/>
          </a:p>
          <a:p>
            <a:pPr eaLnBrk="1" hangingPunct="1"/>
            <a:endParaRPr lang="en-AU" altLang="en-US" sz="1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71855CA-0765-4F19-B62D-1AEB74186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09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1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S%20Presentation%20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HS%20Presentation%20Theme" id="{3992C505-1126-4105-A92B-4990D575A495}" vid="{02C66BC3-1276-40CF-A8AA-D9AC6C9B6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On-screen Show (4:3)</PresentationFormat>
  <Paragraphs>62</Paragraphs>
  <Slides>6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WHS%20Presentation%20Theme</vt:lpstr>
      <vt:lpstr>LEGAL RESTRICTIONS ON ISSUING OF PINs</vt:lpstr>
      <vt:lpstr>POSSIBLE REASONS FOR ISSUING OF A PIN</vt:lpstr>
      <vt:lpstr>PROVISIONAL IMPROVEMENT NOTICES (PINs)</vt:lpstr>
      <vt:lpstr>INFORMATION TO BE INCLUDED ON A PIN</vt:lpstr>
      <vt:lpstr>INFORMATION TO BE INCLUDED ON A PIN</vt:lpstr>
      <vt:lpstr>PROCESS OF ISSUING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RESTRICTIONS ON ISSUING OF PINs</dc:title>
  <dc:creator>Robin Winning</dc:creator>
  <cp:lastModifiedBy>Robin Winning</cp:lastModifiedBy>
  <cp:revision>1</cp:revision>
  <dcterms:created xsi:type="dcterms:W3CDTF">2019-12-08T22:55:19Z</dcterms:created>
  <dcterms:modified xsi:type="dcterms:W3CDTF">2019-12-08T22:56:10Z</dcterms:modified>
</cp:coreProperties>
</file>