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29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2E1EC1-C5AB-4BB9-AB20-881A5B4D4178}" type="datetimeFigureOut">
              <a:rPr lang="en-AU" smtClean="0"/>
              <a:t>9/12/2019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09253-D121-47A9-B550-5FC5141CF2C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5262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AU" altLang="en-US" sz="1300" dirty="0">
              <a:latin typeface="Arial Narrow" panose="020B060602020203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altLang="en-US" dirty="0" smtClean="0">
                <a:solidFill>
                  <a:prstClr val="black"/>
                </a:solidFill>
              </a:rPr>
              <a:t>09 December 2019</a:t>
            </a:r>
            <a:endParaRPr lang="en-AU" alt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D8A3CF-D7C2-41A4-9A62-F4058659B04C}" type="slidenum">
              <a:rPr lang="en-AU" alt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AU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061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AU" altLang="en-US" dirty="0">
              <a:latin typeface="Arial Narrow" panose="020B060602020203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altLang="en-US" dirty="0" smtClean="0">
                <a:solidFill>
                  <a:prstClr val="black"/>
                </a:solidFill>
              </a:rPr>
              <a:t>09 December 2019</a:t>
            </a:r>
            <a:endParaRPr lang="en-AU" alt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D8A3CF-D7C2-41A4-9A62-F4058659B04C}" type="slidenum">
              <a:rPr lang="en-AU" alt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AU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847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altLang="en-US" dirty="0" smtClean="0">
                <a:solidFill>
                  <a:prstClr val="black"/>
                </a:solidFill>
              </a:rPr>
              <a:t>09 December 2019</a:t>
            </a:r>
            <a:endParaRPr lang="en-AU" alt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D8A3CF-D7C2-41A4-9A62-F4058659B04C}" type="slidenum">
              <a:rPr lang="en-AU" alt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AU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882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544" y="6525344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6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prstClr val="black"/>
                </a:solidFill>
              </a:rPr>
              <a:t>09 December 2019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0352" y="6453336"/>
            <a:ext cx="72008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E106E7-1A91-42E1-9EE0-01A2F49C8834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018" y="6463679"/>
            <a:ext cx="25971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9333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PP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5197475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197475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prstClr val="black"/>
                </a:solidFill>
              </a:rPr>
              <a:t>09 December 2019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197475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FC9C68-5742-4145-9A01-36798441D7C0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915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PPT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88913"/>
            <a:ext cx="8229600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946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000090"/>
          </a:solidFill>
          <a:latin typeface="+mj-lt"/>
          <a:ea typeface="ＭＳ Ｐゴシック" pitchFamily="1" charset="-128"/>
          <a:cs typeface="ＭＳ Ｐゴシック" pitchFamily="1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0503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0503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0503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0503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0090"/>
          </a:solidFill>
          <a:latin typeface="+mn-lt"/>
          <a:ea typeface="ＭＳ Ｐゴシック" pitchFamily="1" charset="-128"/>
          <a:cs typeface="ＭＳ Ｐゴシック" pitchFamily="1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0090"/>
          </a:solidFill>
          <a:latin typeface="+mn-lt"/>
          <a:ea typeface="ＭＳ Ｐゴシック" pitchFamily="1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0090"/>
          </a:solidFill>
          <a:latin typeface="+mn-lt"/>
          <a:ea typeface="ＭＳ Ｐゴシック" pitchFamily="1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0090"/>
          </a:solidFill>
          <a:latin typeface="+mn-lt"/>
          <a:ea typeface="ＭＳ Ｐゴシック" pitchFamily="1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0090"/>
          </a:solidFill>
          <a:latin typeface="+mn-lt"/>
          <a:ea typeface="ＭＳ Ｐゴシック" pitchFamily="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AU" altLang="en-US" sz="3200" dirty="0">
                <a:solidFill>
                  <a:srgbClr val="000099"/>
                </a:solidFill>
              </a:rPr>
              <a:t>COMPLYING WITH A PIN</a:t>
            </a:r>
          </a:p>
        </p:txBody>
      </p:sp>
      <p:sp>
        <p:nvSpPr>
          <p:cNvPr id="35842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600" dirty="0"/>
              <a:t>A PIN must be displayed in a prominent place at the </a:t>
            </a:r>
            <a:r>
              <a:rPr lang="en-AU" altLang="en-US" sz="2600" dirty="0" smtClean="0"/>
              <a:t>workplace</a:t>
            </a:r>
            <a:endParaRPr lang="en-AU" altLang="en-US" sz="2600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600" dirty="0"/>
              <a:t>A PIN must not be removed, destroyed, damaged or defaced during its period of </a:t>
            </a:r>
            <a:r>
              <a:rPr lang="en-AU" altLang="en-US" sz="2600" dirty="0" smtClean="0"/>
              <a:t>enforcement</a:t>
            </a:r>
            <a:endParaRPr lang="en-AU" altLang="en-US" sz="2600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600" dirty="0"/>
              <a:t>If a review has not been requested, the PIN must be complied with in the time specified on the </a:t>
            </a:r>
            <a:r>
              <a:rPr lang="en-AU" altLang="en-US" sz="2600" dirty="0" smtClean="0"/>
              <a:t>notice</a:t>
            </a:r>
            <a:endParaRPr lang="en-AU" altLang="en-US" sz="2600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600" dirty="0"/>
              <a:t>Inform the HSR of the action </a:t>
            </a:r>
            <a:r>
              <a:rPr lang="en-AU" altLang="en-US" sz="2600" dirty="0" smtClean="0"/>
              <a:t>taken</a:t>
            </a:r>
            <a:endParaRPr lang="en-AU" altLang="en-US" sz="2600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600" dirty="0"/>
              <a:t>Notify the workers affected by the </a:t>
            </a:r>
            <a:r>
              <a:rPr lang="en-AU" altLang="en-US" sz="2600" dirty="0" smtClean="0"/>
              <a:t>PIN</a:t>
            </a:r>
            <a:endParaRPr lang="en-AU" altLang="en-US" sz="2600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600" dirty="0"/>
              <a:t>The PCBU is required to provide the Regulator a copy of the PIN as soon as </a:t>
            </a:r>
            <a:r>
              <a:rPr lang="en-AU" altLang="en-US" sz="2600" dirty="0" smtClean="0"/>
              <a:t>practicable</a:t>
            </a:r>
            <a:endParaRPr lang="en-AU" altLang="en-US" sz="2600" dirty="0"/>
          </a:p>
          <a:p>
            <a:pPr eaLnBrk="1" hangingPunct="1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AU" altLang="en-US" sz="18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4543B8CD-DAD3-4D88-9309-4029706965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93165" y="6458484"/>
            <a:ext cx="487363" cy="48736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09 December 2019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E106E7-1A91-42E1-9EE0-01A2F49C883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128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7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274638"/>
            <a:ext cx="9144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AU" altLang="en-US" sz="3000" dirty="0">
                <a:solidFill>
                  <a:srgbClr val="000099"/>
                </a:solidFill>
              </a:rPr>
              <a:t>COMPLYING WITH A PIN OR SEEKING A REVIEW</a:t>
            </a:r>
          </a:p>
        </p:txBody>
      </p:sp>
      <p:sp>
        <p:nvSpPr>
          <p:cNvPr id="37890" name="Rectangle 2"/>
          <p:cNvSpPr>
            <a:spLocks noGrp="1"/>
          </p:cNvSpPr>
          <p:nvPr>
            <p:ph idx="1"/>
          </p:nvPr>
        </p:nvSpPr>
        <p:spPr>
          <a:xfrm>
            <a:off x="387698" y="1268760"/>
            <a:ext cx="8648798" cy="5208385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800" dirty="0"/>
              <a:t>The person who receives the PIN, must either:</a:t>
            </a:r>
          </a:p>
          <a:p>
            <a:pPr lvl="1" eaLnBrk="1" hangingPunct="1"/>
            <a:r>
              <a:rPr lang="en-AU" altLang="en-US" dirty="0"/>
              <a:t>comply with it; or </a:t>
            </a:r>
            <a:r>
              <a:rPr lang="en-AU" altLang="en-US" b="1" dirty="0"/>
              <a:t>alternatively</a:t>
            </a:r>
          </a:p>
          <a:p>
            <a:pPr lvl="1" eaLnBrk="1" hangingPunct="1">
              <a:spcAft>
                <a:spcPct val="50000"/>
              </a:spcAft>
            </a:pPr>
            <a:r>
              <a:rPr lang="en-AU" altLang="en-US" dirty="0"/>
              <a:t>advise the regulator that the PIN is disputed within seven days of it being </a:t>
            </a:r>
            <a:r>
              <a:rPr lang="en-AU" altLang="en-US" dirty="0" smtClean="0"/>
              <a:t>issued</a:t>
            </a:r>
            <a:endParaRPr lang="en-AU" altLang="en-US" dirty="0"/>
          </a:p>
          <a:p>
            <a:pPr eaLnBrk="1" hangingPunct="1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AU" altLang="en-US" sz="2800" dirty="0"/>
              <a:t>Where a review is requested, </a:t>
            </a:r>
            <a:r>
              <a:rPr lang="en-AU" altLang="en-US" sz="2800" b="1" dirty="0"/>
              <a:t>an inspector will attend the workplace to review the PIN</a:t>
            </a:r>
            <a:r>
              <a:rPr lang="en-AU" altLang="en-US" sz="2800" dirty="0"/>
              <a:t> and inquire into the WHS matters which are the subject of </a:t>
            </a:r>
            <a:r>
              <a:rPr lang="en-AU" altLang="en-US" sz="2800" dirty="0" smtClean="0"/>
              <a:t>PIN</a:t>
            </a:r>
            <a:endParaRPr lang="en-AU" altLang="en-US" sz="2800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800" dirty="0"/>
              <a:t>The PIN is temporarily suspended until the inspector determines the </a:t>
            </a:r>
            <a:r>
              <a:rPr lang="en-AU" altLang="en-US" sz="2800" dirty="0" smtClean="0"/>
              <a:t>matter</a:t>
            </a:r>
            <a:endParaRPr lang="en-AU" altLang="en-US" sz="2800" dirty="0"/>
          </a:p>
          <a:p>
            <a:pPr eaLnBrk="1" hangingPunct="1">
              <a:buFont typeface="Arial" panose="020B0604020202020204" pitchFamily="34" charset="0"/>
              <a:buChar char="•"/>
            </a:pPr>
            <a:endParaRPr lang="en-AU" altLang="en-US" sz="1800" dirty="0"/>
          </a:p>
          <a:p>
            <a:pPr eaLnBrk="1" hangingPunct="1"/>
            <a:endParaRPr lang="en-AU" altLang="en-US" sz="1800" dirty="0"/>
          </a:p>
          <a:p>
            <a:pPr eaLnBrk="1" hangingPunct="1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AU" altLang="en-US" sz="18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65DF0E18-B85C-4D01-9F13-1D1CE4A3ED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56637" y="6477145"/>
            <a:ext cx="487363" cy="48736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09 December 2019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E106E7-1A91-42E1-9EE0-01A2F49C883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996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4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AU" altLang="en-US" sz="3200" dirty="0">
                <a:solidFill>
                  <a:srgbClr val="000099"/>
                </a:solidFill>
              </a:rPr>
              <a:t>INSPECTORS AND REVIEW OF PINs</a:t>
            </a:r>
          </a:p>
        </p:txBody>
      </p:sp>
      <p:sp>
        <p:nvSpPr>
          <p:cNvPr id="39938" name="Rectangle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800" dirty="0"/>
              <a:t>After review of the PIN the inspector must:</a:t>
            </a:r>
          </a:p>
          <a:p>
            <a:pPr lvl="1" eaLnBrk="1" hangingPunct="1"/>
            <a:r>
              <a:rPr lang="en-AU" altLang="en-US" dirty="0"/>
              <a:t>confirm the PIN</a:t>
            </a:r>
          </a:p>
          <a:p>
            <a:pPr lvl="1" eaLnBrk="1" hangingPunct="1"/>
            <a:r>
              <a:rPr lang="en-AU" altLang="en-US" dirty="0"/>
              <a:t>confirm the PIN with changes; or</a:t>
            </a:r>
          </a:p>
          <a:p>
            <a:pPr lvl="1" eaLnBrk="1" hangingPunct="1"/>
            <a:r>
              <a:rPr lang="en-AU" altLang="en-US" dirty="0"/>
              <a:t>cancel the </a:t>
            </a:r>
            <a:r>
              <a:rPr lang="en-AU" altLang="en-US" dirty="0" smtClean="0"/>
              <a:t>PIN</a:t>
            </a:r>
            <a:endParaRPr lang="en-AU" altLang="en-US" sz="2800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800" dirty="0"/>
              <a:t>The inspector must give a copy of his or her decision to the applicant and </a:t>
            </a:r>
            <a:r>
              <a:rPr lang="en-AU" altLang="en-US" sz="2800" dirty="0" smtClean="0"/>
              <a:t>HSR</a:t>
            </a:r>
            <a:endParaRPr lang="en-AU" altLang="en-US" sz="2800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800" dirty="0"/>
              <a:t>A PIN that is confirmed is taken to be an Improvement Notice issued by the inspector</a:t>
            </a:r>
          </a:p>
          <a:p>
            <a:pPr eaLnBrk="1" hangingPunct="1"/>
            <a:endParaRPr lang="en-AU" altLang="en-US" sz="1800" dirty="0"/>
          </a:p>
          <a:p>
            <a:pPr eaLnBrk="1" hangingPunct="1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AU" altLang="en-US" sz="18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4C324951-3A89-4B93-A1A6-8ADF32D5E2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56637" y="6370637"/>
            <a:ext cx="487363" cy="48736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09 December 2019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E106E7-1A91-42E1-9EE0-01A2F49C883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373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WHS%20Presentation%20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/>
      </a:bodyPr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/>
          <a:buNone/>
          <a:tabLst/>
          <a:defRPr kumimoji="0" sz="1800" b="0" i="0" u="none" strike="noStrike" kern="1200" cap="none" spc="0" normalizeH="0" baseline="0" noProof="0" dirty="0" smtClean="0">
            <a:ln>
              <a:noFill/>
            </a:ln>
            <a:solidFill>
              <a:srgbClr val="FFFFFF"/>
            </a:solidFill>
            <a:effectLst/>
            <a:uLnTx/>
            <a:uFillTx/>
            <a:latin typeface="Arial"/>
            <a:ea typeface="+mn-ea"/>
            <a:cs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WHS%20Presentation%20Theme" id="{3992C505-1126-4105-A92B-4990D575A495}" vid="{02C66BC3-1276-40CF-A8AA-D9AC6C9B692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246</Words>
  <Application>Microsoft Office PowerPoint</Application>
  <PresentationFormat>On-screen Show (4:3)</PresentationFormat>
  <Paragraphs>33</Paragraphs>
  <Slides>3</Slides>
  <Notes>3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WHS%20Presentation%20Theme</vt:lpstr>
      <vt:lpstr>COMPLYING WITH A PIN</vt:lpstr>
      <vt:lpstr>COMPLYING WITH A PIN OR SEEKING A REVIEW</vt:lpstr>
      <vt:lpstr>INSPECTORS AND REVIEW OF PINs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COMPLYING WITH A PIN</dc:title>
  <dc:creator>Robin Winning</dc:creator>
  <cp:lastModifiedBy>Robin Winning</cp:lastModifiedBy>
  <cp:revision>1</cp:revision>
  <dcterms:created xsi:type="dcterms:W3CDTF">2019-12-08T22:56:33Z</dcterms:created>
  <dcterms:modified xsi:type="dcterms:W3CDTF">2019-12-08T22:57:13Z</dcterms:modified>
</cp:coreProperties>
</file>