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5EED-06D8-4D4D-B2A5-1F9F30D432CB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19C0-78DA-449C-9F7A-0A1BDC9A1A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98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4C47AE-3D7F-45F2-AE80-A6EA77619C2C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4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410DB0-F590-4CFF-B6AC-36B00F6E249A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1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8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1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0202" y="307975"/>
            <a:ext cx="894119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ISSUE RESOLUTION UNDER WHS REGULATION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222500"/>
            <a:ext cx="219551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ave 19"/>
          <p:cNvSpPr/>
          <p:nvPr/>
        </p:nvSpPr>
        <p:spPr bwMode="auto">
          <a:xfrm>
            <a:off x="180975" y="4316413"/>
            <a:ext cx="3240088" cy="1223962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57200"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Where</a:t>
            </a:r>
            <a:r>
              <a:rPr lang="en-AU" b="1" dirty="0">
                <a:solidFill>
                  <a:prstClr val="black"/>
                </a:solidFill>
                <a:latin typeface="Calibri"/>
              </a:rPr>
              <a:t> an issue resolution procedure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is not in place</a:t>
            </a:r>
          </a:p>
        </p:txBody>
      </p:sp>
      <p:sp>
        <p:nvSpPr>
          <p:cNvPr id="21" name="Wave 20"/>
          <p:cNvSpPr/>
          <p:nvPr/>
        </p:nvSpPr>
        <p:spPr bwMode="auto">
          <a:xfrm>
            <a:off x="5424488" y="1279249"/>
            <a:ext cx="3529013" cy="181451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57200">
              <a:buFont typeface="Wingdings" pitchFamily="2" charset="2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PCBUs to consult, create, communicate and utilise </a:t>
            </a:r>
          </a:p>
          <a:p>
            <a:pPr algn="ctr" defTabSz="457200">
              <a:buFont typeface="Wingdings" pitchFamily="2" charset="2"/>
              <a:buNone/>
              <a:defRPr/>
            </a:pPr>
            <a:r>
              <a:rPr lang="en-AU" b="1" dirty="0">
                <a:solidFill>
                  <a:prstClr val="black"/>
                </a:solidFill>
              </a:rPr>
              <a:t>issue resolution procedures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Wave 21"/>
          <p:cNvSpPr/>
          <p:nvPr/>
        </p:nvSpPr>
        <p:spPr bwMode="auto">
          <a:xfrm>
            <a:off x="162151" y="1261508"/>
            <a:ext cx="3300412" cy="1693863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defTabSz="457200">
              <a:buFont typeface="Wingdings" pitchFamily="2" charset="2"/>
              <a:buNone/>
              <a:defRPr/>
            </a:pPr>
            <a:r>
              <a:rPr lang="en-AU" b="1" dirty="0">
                <a:solidFill>
                  <a:prstClr val="black"/>
                </a:solidFill>
              </a:rPr>
              <a:t>Issue resolution process </a:t>
            </a:r>
          </a:p>
          <a:p>
            <a:pPr marL="342900" indent="-342900" defTabSz="457200">
              <a:buFont typeface="Wingdings" pitchFamily="2" charset="2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applies to unresolved WHS issues </a:t>
            </a:r>
          </a:p>
        </p:txBody>
      </p:sp>
      <p:sp>
        <p:nvSpPr>
          <p:cNvPr id="23" name="Wave 22"/>
          <p:cNvSpPr/>
          <p:nvPr/>
        </p:nvSpPr>
        <p:spPr bwMode="auto">
          <a:xfrm>
            <a:off x="5424488" y="4221163"/>
            <a:ext cx="3563937" cy="12954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57200"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AU" b="1" dirty="0">
                <a:solidFill>
                  <a:prstClr val="black"/>
                </a:solidFill>
                <a:latin typeface="Calibri"/>
              </a:rPr>
              <a:t>The default procedure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of the WHS Regulations is to be used</a:t>
            </a:r>
          </a:p>
        </p:txBody>
      </p:sp>
      <p:sp>
        <p:nvSpPr>
          <p:cNvPr id="70664" name="Right Arrow 24"/>
          <p:cNvSpPr>
            <a:spLocks noChangeArrowheads="1"/>
          </p:cNvSpPr>
          <p:nvPr/>
        </p:nvSpPr>
        <p:spPr bwMode="auto">
          <a:xfrm>
            <a:off x="3744913" y="4762500"/>
            <a:ext cx="1439862" cy="649288"/>
          </a:xfrm>
          <a:prstGeom prst="rightArrow">
            <a:avLst>
              <a:gd name="adj1" fmla="val 50000"/>
              <a:gd name="adj2" fmla="val 49896"/>
            </a:avLst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marL="342900" indent="-342900">
              <a:spcAft>
                <a:spcPct val="50000"/>
              </a:spcAft>
              <a:buFont typeface="Arial" panose="020B0604020202020204" pitchFamily="34" charset="0"/>
              <a:defRPr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>
              <a:spcAft>
                <a:spcPct val="0"/>
              </a:spcAft>
              <a:buFontTx/>
              <a:buNone/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0665" name="Right Arrow 26"/>
          <p:cNvSpPr>
            <a:spLocks noChangeArrowheads="1"/>
          </p:cNvSpPr>
          <p:nvPr/>
        </p:nvSpPr>
        <p:spPr bwMode="auto">
          <a:xfrm>
            <a:off x="3768725" y="1450975"/>
            <a:ext cx="1439863" cy="647700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marL="342900" indent="-342900">
              <a:spcAft>
                <a:spcPct val="50000"/>
              </a:spcAft>
              <a:buFont typeface="Arial" panose="020B0604020202020204" pitchFamily="34" charset="0"/>
              <a:defRPr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>
              <a:spcAft>
                <a:spcPct val="0"/>
              </a:spcAft>
              <a:buFontTx/>
              <a:buNone/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5F7D705-4D57-468E-896B-06336FEF8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1062" y="6402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/>
              <a:t>DEFAULT ISSUE RESOLUTION PROCEDURE</a:t>
            </a:r>
          </a:p>
        </p:txBody>
      </p:sp>
      <p:sp>
        <p:nvSpPr>
          <p:cNvPr id="72706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All parties</a:t>
            </a:r>
            <a:r>
              <a:rPr lang="en-AU" altLang="en-US" sz="2200" dirty="0"/>
              <a:t> to be informed of the issue, its nature and scope;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Parties must</a:t>
            </a:r>
            <a:r>
              <a:rPr lang="en-AU" altLang="en-US" sz="2200" dirty="0"/>
              <a:t> meet or communicate to resolve the issue;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Certain matters</a:t>
            </a:r>
            <a:r>
              <a:rPr lang="en-AU" altLang="en-US" sz="2200" dirty="0"/>
              <a:t> to be taken into account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Any party involved</a:t>
            </a:r>
            <a:r>
              <a:rPr lang="en-AU" altLang="en-US" sz="2200" dirty="0"/>
              <a:t> in the issue to be represented or assisted by a nominated person if they choose to do so;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The details</a:t>
            </a:r>
            <a:r>
              <a:rPr lang="en-AU" altLang="en-US" sz="2200" dirty="0"/>
              <a:t> of the issue and resolution to be in writing to the satisfaction of all parties;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b="1" dirty="0"/>
              <a:t>A copy</a:t>
            </a:r>
            <a:r>
              <a:rPr lang="en-AU" altLang="en-US" sz="2200" dirty="0"/>
              <a:t> of the written agreement to be provided to:</a:t>
            </a:r>
          </a:p>
          <a:p>
            <a:pPr lvl="1" eaLnBrk="1" hangingPunct="1"/>
            <a:r>
              <a:rPr lang="en-AU" altLang="en-US" sz="2200" dirty="0"/>
              <a:t> parties to the issue and</a:t>
            </a:r>
          </a:p>
          <a:p>
            <a:pPr lvl="1" eaLnBrk="1" hangingPunct="1"/>
            <a:r>
              <a:rPr lang="en-AU" altLang="en-US" sz="2200" dirty="0"/>
              <a:t>  if requested, the workplace’s health and safety </a:t>
            </a:r>
            <a:r>
              <a:rPr lang="en-AU" altLang="en-US" sz="2200" dirty="0" smtClean="0"/>
              <a:t>committee</a:t>
            </a:r>
            <a:endParaRPr lang="en-AU" altLang="en-US" sz="22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21014B5-AEB1-4690-8F78-F8028B341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90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(4:3)</PresentationFormat>
  <Paragraphs>18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ISSUE RESOLUTION UNDER WHS REGULATION</vt:lpstr>
      <vt:lpstr>DEFAULT ISSUE RESOLUTION PROCEDURE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 RESOLUTION UNDER WHS REGULATION</dc:title>
  <dc:creator>Robin Winning</dc:creator>
  <cp:lastModifiedBy>Robin Winning</cp:lastModifiedBy>
  <cp:revision>1</cp:revision>
  <dcterms:created xsi:type="dcterms:W3CDTF">2019-12-10T02:41:29Z</dcterms:created>
  <dcterms:modified xsi:type="dcterms:W3CDTF">2019-12-10T02:42:28Z</dcterms:modified>
</cp:coreProperties>
</file>