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81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24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327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How to identify fall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8950"/>
            <a:ext cx="10972800" cy="4634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dirty="0"/>
              <a:t>You must identify all locations and tasks that could cause injury due to a fall. Tasks that need particular attention are those carried out: </a:t>
            </a:r>
          </a:p>
          <a:p>
            <a:r>
              <a:rPr lang="en-AU" sz="2200" dirty="0"/>
              <a:t>on any structure or plant</a:t>
            </a:r>
          </a:p>
          <a:p>
            <a:r>
              <a:rPr lang="en-AU" sz="2200" dirty="0"/>
              <a:t>on a fragile surface </a:t>
            </a:r>
          </a:p>
          <a:p>
            <a:r>
              <a:rPr lang="en-AU" sz="2200" dirty="0"/>
              <a:t>on a potentially unstable surface</a:t>
            </a:r>
          </a:p>
          <a:p>
            <a:r>
              <a:rPr lang="en-AU" sz="2200" dirty="0"/>
              <a:t>using equipment to work at the elevated level </a:t>
            </a:r>
          </a:p>
          <a:p>
            <a:r>
              <a:rPr lang="en-AU" sz="2200" dirty="0"/>
              <a:t>on a sloping or slippery surface</a:t>
            </a:r>
          </a:p>
          <a:p>
            <a:r>
              <a:rPr lang="en-AU" sz="2200" dirty="0"/>
              <a:t>near an unprotected open edge </a:t>
            </a:r>
          </a:p>
          <a:p>
            <a:r>
              <a:rPr lang="en-AU" sz="2200" dirty="0"/>
              <a:t>near a hole, shaft or pit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2F7CD5F-F7F2-41AA-B234-B1EF5F45F1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3417" y="6258251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Inspect the workplace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784" y="1517076"/>
            <a:ext cx="9737767" cy="49373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200" dirty="0"/>
              <a:t>Key things to look for include:</a:t>
            </a:r>
          </a:p>
          <a:p>
            <a:pPr>
              <a:lnSpc>
                <a:spcPct val="100000"/>
              </a:lnSpc>
            </a:pPr>
            <a:r>
              <a:rPr lang="en-AU" sz="2200" dirty="0" smtClean="0"/>
              <a:t>Surfaces</a:t>
            </a:r>
            <a:endParaRPr lang="en-AU" sz="2200" dirty="0"/>
          </a:p>
          <a:p>
            <a:pPr>
              <a:lnSpc>
                <a:spcPct val="100000"/>
              </a:lnSpc>
            </a:pPr>
            <a:r>
              <a:rPr lang="en-AU" sz="2200" dirty="0"/>
              <a:t>Levels</a:t>
            </a:r>
          </a:p>
          <a:p>
            <a:pPr>
              <a:lnSpc>
                <a:spcPct val="100000"/>
              </a:lnSpc>
            </a:pPr>
            <a:r>
              <a:rPr lang="en-AU" sz="2200" dirty="0"/>
              <a:t>Structures</a:t>
            </a:r>
          </a:p>
          <a:p>
            <a:pPr>
              <a:lnSpc>
                <a:spcPct val="100000"/>
              </a:lnSpc>
            </a:pPr>
            <a:r>
              <a:rPr lang="en-AU" sz="2200" dirty="0"/>
              <a:t>The ground</a:t>
            </a:r>
          </a:p>
          <a:p>
            <a:pPr>
              <a:lnSpc>
                <a:spcPct val="100000"/>
              </a:lnSpc>
            </a:pPr>
            <a:r>
              <a:rPr lang="en-AU" sz="2200" dirty="0"/>
              <a:t>The working area</a:t>
            </a:r>
          </a:p>
          <a:p>
            <a:pPr>
              <a:lnSpc>
                <a:spcPct val="100000"/>
              </a:lnSpc>
            </a:pPr>
            <a:r>
              <a:rPr lang="en-AU" sz="2200" dirty="0"/>
              <a:t>Entry and exit from working area</a:t>
            </a:r>
          </a:p>
          <a:p>
            <a:pPr>
              <a:lnSpc>
                <a:spcPct val="100000"/>
              </a:lnSpc>
            </a:pPr>
            <a:r>
              <a:rPr lang="en-AU" sz="2200" dirty="0"/>
              <a:t>Edges</a:t>
            </a:r>
          </a:p>
          <a:p>
            <a:pPr>
              <a:lnSpc>
                <a:spcPct val="100000"/>
              </a:lnSpc>
            </a:pPr>
            <a:r>
              <a:rPr lang="en-AU" sz="2200" dirty="0"/>
              <a:t>Holes, opening or excavations</a:t>
            </a:r>
          </a:p>
          <a:p>
            <a:pPr>
              <a:lnSpc>
                <a:spcPct val="100000"/>
              </a:lnSpc>
            </a:pPr>
            <a:r>
              <a:rPr lang="en-AU" sz="2200" dirty="0"/>
              <a:t>Hand grip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B9E2EBE-A7AC-4D63-9256-21D67D9ED7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1536" y="6263617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available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You should check previous incident reports related to </a:t>
            </a:r>
            <a:r>
              <a:rPr lang="en-AU" sz="2800" dirty="0" smtClean="0"/>
              <a:t>falls</a:t>
            </a:r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Information and advice about fall hazards and risks relevant to particular industries and work activities is also available from regulators, industry associations, unions, technical specialists and safety </a:t>
            </a:r>
            <a:r>
              <a:rPr lang="en-AU" sz="2800" dirty="0" smtClean="0"/>
              <a:t>consultants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DFDBEF5-3F9D-4DC1-87C0-5770036FE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9627" y="6262465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71af3243-3dd4-4a8d-8c0d-dd76da1f02a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146</Words>
  <Application>Microsoft Office PowerPoint</Application>
  <PresentationFormat>Custom</PresentationFormat>
  <Paragraphs>24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How to identify fall hazards</vt:lpstr>
      <vt:lpstr>Inspect the workplace</vt:lpstr>
      <vt:lpstr>Review available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2020-02-13T22:06:22Z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