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7" r:id="rId2"/>
    <p:sldId id="25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7C3BB-809F-49F5-A075-E74638480857}" type="datetimeFigureOut">
              <a:rPr lang="en-AU" smtClean="0"/>
              <a:t>10/12/2019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D5004-7C13-4D31-A4B1-7CB69C3C06C7}" type="slidenum">
              <a:rPr lang="en-AU" smtClean="0"/>
              <a:t>‹#›</a:t>
            </a:fld>
            <a:endParaRPr lang="en-AU"/>
          </a:p>
        </p:txBody>
      </p:sp>
    </p:spTree>
    <p:extLst>
      <p:ext uri="{BB962C8B-B14F-4D97-AF65-F5344CB8AC3E}">
        <p14:creationId xmlns:p14="http://schemas.microsoft.com/office/powerpoint/2010/main" val="30841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4423">
              <a:defRPr>
                <a:solidFill>
                  <a:schemeClr val="tx1"/>
                </a:solidFill>
                <a:latin typeface="Arial" panose="020B0604020202020204" pitchFamily="34" charset="0"/>
                <a:ea typeface="ＭＳ Ｐゴシック" panose="020B0600070205080204" pitchFamily="34" charset="-128"/>
              </a:defRPr>
            </a:lvl1pPr>
            <a:lvl2pPr marL="685817" indent="-263776" defTabSz="914423">
              <a:defRPr>
                <a:solidFill>
                  <a:schemeClr val="tx1"/>
                </a:solidFill>
                <a:latin typeface="Arial" panose="020B0604020202020204" pitchFamily="34" charset="0"/>
                <a:ea typeface="ＭＳ Ｐゴシック" panose="020B0600070205080204" pitchFamily="34" charset="-128"/>
              </a:defRPr>
            </a:lvl2pPr>
            <a:lvl3pPr marL="1055103" indent="-211021" defTabSz="914423">
              <a:defRPr>
                <a:solidFill>
                  <a:schemeClr val="tx1"/>
                </a:solidFill>
                <a:latin typeface="Arial" panose="020B0604020202020204" pitchFamily="34" charset="0"/>
                <a:ea typeface="ＭＳ Ｐゴシック" panose="020B0600070205080204" pitchFamily="34" charset="-128"/>
              </a:defRPr>
            </a:lvl3pPr>
            <a:lvl4pPr marL="1477145" indent="-211021" defTabSz="914423">
              <a:defRPr>
                <a:solidFill>
                  <a:schemeClr val="tx1"/>
                </a:solidFill>
                <a:latin typeface="Arial" panose="020B0604020202020204" pitchFamily="34" charset="0"/>
                <a:ea typeface="ＭＳ Ｐゴシック" panose="020B0600070205080204" pitchFamily="34" charset="-128"/>
              </a:defRPr>
            </a:lvl4pPr>
            <a:lvl5pPr marL="1899186" indent="-211021" defTabSz="914423">
              <a:defRPr>
                <a:solidFill>
                  <a:schemeClr val="tx1"/>
                </a:solidFill>
                <a:latin typeface="Arial" panose="020B0604020202020204" pitchFamily="34" charset="0"/>
                <a:ea typeface="ＭＳ Ｐゴシック" panose="020B0600070205080204" pitchFamily="34" charset="-128"/>
              </a:defRPr>
            </a:lvl5pPr>
            <a:lvl6pPr marL="2321227"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743269"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165310"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587351"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3B7898-3121-48DA-A54D-0C35671672C3}" type="slidenum">
              <a:rPr lang="en-AU" altLang="en-US" smtClean="0">
                <a:solidFill>
                  <a:prstClr val="black"/>
                </a:solidFill>
              </a:rPr>
              <a:pPr/>
              <a:t>1</a:t>
            </a:fld>
            <a:endParaRPr lang="en-AU" altLang="en-US" dirty="0">
              <a:solidFill>
                <a:prstClr val="black"/>
              </a:solidFill>
            </a:endParaRPr>
          </a:p>
        </p:txBody>
      </p:sp>
      <p:sp>
        <p:nvSpPr>
          <p:cNvPr id="64515" name="Rectangle 2"/>
          <p:cNvSpPr>
            <a:spLocks noGrp="1" noRot="1" noChangeAspect="1" noChangeArrowheads="1" noTextEdit="1"/>
          </p:cNvSpPr>
          <p:nvPr>
            <p:ph type="sldImg"/>
          </p:nvPr>
        </p:nvSpPr>
        <p:spPr>
          <a:xfrm>
            <a:off x="1143000" y="685800"/>
            <a:ext cx="4572000" cy="3429000"/>
          </a:xfrm>
          <a:ln/>
        </p:spPr>
      </p:sp>
      <p:sp>
        <p:nvSpPr>
          <p:cNvPr id="64516" name="Rectangle 3"/>
          <p:cNvSpPr>
            <a:spLocks noGrp="1" noChangeArrowheads="1"/>
          </p:cNvSpPr>
          <p:nvPr>
            <p:ph type="body" idx="1"/>
          </p:nvPr>
        </p:nvSpPr>
        <p:spPr>
          <a:noFill/>
        </p:spPr>
        <p:txBody>
          <a:bodyPr/>
          <a:lstStyle/>
          <a:p>
            <a:pPr eaLnBrk="1" hangingPunct="1"/>
            <a:endParaRPr lang="en-AU" altLang="en-US" dirty="0"/>
          </a:p>
        </p:txBody>
      </p:sp>
    </p:spTree>
    <p:extLst>
      <p:ext uri="{BB962C8B-B14F-4D97-AF65-F5344CB8AC3E}">
        <p14:creationId xmlns:p14="http://schemas.microsoft.com/office/powerpoint/2010/main" val="119780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14423">
              <a:defRPr>
                <a:solidFill>
                  <a:schemeClr val="tx1"/>
                </a:solidFill>
                <a:latin typeface="Arial" panose="020B0604020202020204" pitchFamily="34" charset="0"/>
                <a:ea typeface="ＭＳ Ｐゴシック" panose="020B0600070205080204" pitchFamily="34" charset="-128"/>
              </a:defRPr>
            </a:lvl1pPr>
            <a:lvl2pPr marL="685817" indent="-263776" defTabSz="914423">
              <a:defRPr>
                <a:solidFill>
                  <a:schemeClr val="tx1"/>
                </a:solidFill>
                <a:latin typeface="Arial" panose="020B0604020202020204" pitchFamily="34" charset="0"/>
                <a:ea typeface="ＭＳ Ｐゴシック" panose="020B0600070205080204" pitchFamily="34" charset="-128"/>
              </a:defRPr>
            </a:lvl2pPr>
            <a:lvl3pPr marL="1055103" indent="-211021" defTabSz="914423">
              <a:defRPr>
                <a:solidFill>
                  <a:schemeClr val="tx1"/>
                </a:solidFill>
                <a:latin typeface="Arial" panose="020B0604020202020204" pitchFamily="34" charset="0"/>
                <a:ea typeface="ＭＳ Ｐゴシック" panose="020B0600070205080204" pitchFamily="34" charset="-128"/>
              </a:defRPr>
            </a:lvl3pPr>
            <a:lvl4pPr marL="1477145" indent="-211021" defTabSz="914423">
              <a:defRPr>
                <a:solidFill>
                  <a:schemeClr val="tx1"/>
                </a:solidFill>
                <a:latin typeface="Arial" panose="020B0604020202020204" pitchFamily="34" charset="0"/>
                <a:ea typeface="ＭＳ Ｐゴシック" panose="020B0600070205080204" pitchFamily="34" charset="-128"/>
              </a:defRPr>
            </a:lvl4pPr>
            <a:lvl5pPr marL="1899186" indent="-211021" defTabSz="914423">
              <a:defRPr>
                <a:solidFill>
                  <a:schemeClr val="tx1"/>
                </a:solidFill>
                <a:latin typeface="Arial" panose="020B0604020202020204" pitchFamily="34" charset="0"/>
                <a:ea typeface="ＭＳ Ｐゴシック" panose="020B0600070205080204" pitchFamily="34" charset="-128"/>
              </a:defRPr>
            </a:lvl5pPr>
            <a:lvl6pPr marL="2321227"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743269"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165310"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587351"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922ECD-A3E5-4BF2-80EC-DBADCD57AA72}" type="slidenum">
              <a:rPr lang="en-AU" altLang="en-US" smtClean="0">
                <a:solidFill>
                  <a:prstClr val="black"/>
                </a:solidFill>
              </a:rPr>
              <a:pPr/>
              <a:t>2</a:t>
            </a:fld>
            <a:endParaRPr lang="en-AU" altLang="en-US" dirty="0">
              <a:solidFill>
                <a:prstClr val="black"/>
              </a:solidFill>
            </a:endParaRPr>
          </a:p>
        </p:txBody>
      </p:sp>
      <p:sp>
        <p:nvSpPr>
          <p:cNvPr id="66563" name="Rectangle 2"/>
          <p:cNvSpPr>
            <a:spLocks noGrp="1" noRot="1" noChangeAspect="1" noChangeArrowheads="1" noTextEdit="1"/>
          </p:cNvSpPr>
          <p:nvPr>
            <p:ph type="sldImg"/>
          </p:nvPr>
        </p:nvSpPr>
        <p:spPr>
          <a:xfrm>
            <a:off x="1143000" y="685800"/>
            <a:ext cx="4572000" cy="3429000"/>
          </a:xfrm>
          <a:ln/>
        </p:spPr>
      </p:sp>
      <p:sp>
        <p:nvSpPr>
          <p:cNvPr id="66564" name="Rectangle 3"/>
          <p:cNvSpPr>
            <a:spLocks noGrp="1" noChangeArrowheads="1"/>
          </p:cNvSpPr>
          <p:nvPr>
            <p:ph type="body" idx="1"/>
          </p:nvPr>
        </p:nvSpPr>
        <p:spPr>
          <a:noFill/>
        </p:spPr>
        <p:txBody>
          <a:bodyPr/>
          <a:lstStyle/>
          <a:p>
            <a:pPr eaLnBrk="1" hangingPunct="1">
              <a:spcBef>
                <a:spcPct val="0"/>
              </a:spcBef>
            </a:pPr>
            <a:r>
              <a:rPr lang="en-US" altLang="en-US" dirty="0">
                <a:latin typeface="Arial Narrow" panose="020B0606020202030204" pitchFamily="34" charset="0"/>
              </a:rPr>
              <a:t>Harmonisation of WHS legislation has been introduced ‘to provide for a balanced and nationally consistent framework to secure the health safety and welfare of workers and workplaces’ (which is the main object of the WHS Act)</a:t>
            </a:r>
          </a:p>
          <a:p>
            <a:pPr eaLnBrk="1" hangingPunct="1">
              <a:spcBef>
                <a:spcPct val="0"/>
              </a:spcBef>
            </a:pPr>
            <a:r>
              <a:rPr lang="en-US" altLang="en-US" dirty="0">
                <a:latin typeface="Arial Narrow" panose="020B0606020202030204" pitchFamily="34" charset="0"/>
              </a:rPr>
              <a:t> </a:t>
            </a:r>
          </a:p>
          <a:p>
            <a:pPr eaLnBrk="1" hangingPunct="1">
              <a:spcBef>
                <a:spcPct val="0"/>
              </a:spcBef>
              <a:buFontTx/>
              <a:buChar char="•"/>
            </a:pPr>
            <a:r>
              <a:rPr lang="en-US" altLang="en-US" dirty="0">
                <a:latin typeface="Arial Narrow" panose="020B0606020202030204" pitchFamily="34" charset="0"/>
              </a:rPr>
              <a:t>Discuss participants the need for the harmonisation process and a consistent approach (both in terms of continuous improvement , higher standards in work health and safety and changes in business organisation and activity).</a:t>
            </a:r>
          </a:p>
          <a:p>
            <a:pPr eaLnBrk="1" hangingPunct="1">
              <a:spcBef>
                <a:spcPct val="0"/>
              </a:spcBef>
              <a:buFontTx/>
              <a:buChar char="•"/>
            </a:pPr>
            <a:r>
              <a:rPr lang="en-US" altLang="en-US" dirty="0">
                <a:latin typeface="Arial Narrow" panose="020B0606020202030204" pitchFamily="34" charset="0"/>
              </a:rPr>
              <a:t> Discuss how having different WHS law across states, territories and the commonwealth means there are inconsistencies which can cause confusion (e.g. definitions such as those for confined spaces) and impede outcomes of risk management. </a:t>
            </a:r>
          </a:p>
          <a:p>
            <a:pPr eaLnBrk="1" hangingPunct="1">
              <a:spcBef>
                <a:spcPct val="0"/>
              </a:spcBef>
              <a:buFontTx/>
              <a:buChar char="•"/>
            </a:pPr>
            <a:endParaRPr lang="en-US" altLang="en-US" b="1" dirty="0">
              <a:latin typeface="Arial Narrow" panose="020B0606020202030204" pitchFamily="34" charset="0"/>
            </a:endParaRPr>
          </a:p>
          <a:p>
            <a:pPr eaLnBrk="1" hangingPunct="1"/>
            <a:endParaRPr lang="en-AU" altLang="en-US" dirty="0"/>
          </a:p>
        </p:txBody>
      </p:sp>
    </p:spTree>
    <p:extLst>
      <p:ext uri="{BB962C8B-B14F-4D97-AF65-F5344CB8AC3E}">
        <p14:creationId xmlns:p14="http://schemas.microsoft.com/office/powerpoint/2010/main" val="344100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83448" y="16288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7158088"/>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1341481"/>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88913"/>
            <a:ext cx="82296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Date Placeholder 3">
            <a:extLst>
              <a:ext uri="{FF2B5EF4-FFF2-40B4-BE49-F238E27FC236}">
                <a16:creationId xmlns="" xmlns:a16="http://schemas.microsoft.com/office/drawing/2014/main" id="{EDB88DB0-3E25-479E-8306-08D41285DE27}"/>
              </a:ext>
            </a:extLst>
          </p:cNvPr>
          <p:cNvSpPr>
            <a:spLocks noGrp="1"/>
          </p:cNvSpPr>
          <p:nvPr/>
        </p:nvSpPr>
        <p:spPr>
          <a:xfrm>
            <a:off x="249575" y="6496575"/>
            <a:ext cx="2133600" cy="365125"/>
          </a:xfrm>
          <a:prstGeom prst="rect">
            <a:avLst/>
          </a:prstGeom>
        </p:spPr>
        <p:txBody>
          <a:bodyPr/>
          <a:lstStyle/>
          <a:p>
            <a:pPr defTabSz="457200" eaLnBrk="0" fontAlgn="base" hangingPunct="0">
              <a:lnSpc>
                <a:spcPct val="106000"/>
              </a:lnSpc>
              <a:spcAft>
                <a:spcPts val="800"/>
              </a:spcAft>
            </a:pP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06 December 2019</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 xmlns:a16="http://schemas.microsoft.com/office/drawing/2014/main" id="{950E17AB-5DAF-423D-8A90-81CAB28C604E}"/>
              </a:ext>
            </a:extLst>
          </p:cNvPr>
          <p:cNvSpPr txBox="1">
            <a:spLocks/>
          </p:cNvSpPr>
          <p:nvPr/>
        </p:nvSpPr>
        <p:spPr>
          <a:xfrm>
            <a:off x="6345575" y="6469905"/>
            <a:ext cx="2133600" cy="365125"/>
          </a:xfrm>
          <a:prstGeom prst="rect">
            <a:avLst/>
          </a:prstGeom>
        </p:spPr>
        <p:txBody>
          <a:bodyPr vert="horz" lIns="91440" tIns="45720" rIns="91440" bIns="45720" rtlCol="0" anchor="ctr"/>
          <a:lstStyle/>
          <a:p>
            <a:pPr algn="r" defTabSz="457200" eaLnBrk="0" fontAlgn="base" hangingPunct="0">
              <a:lnSpc>
                <a:spcPct val="106000"/>
              </a:lnSpc>
              <a:spcAft>
                <a:spcPts val="800"/>
              </a:spcAft>
            </a:pPr>
            <a:fld id="{1DED7308-9AF1-4AA7-A535-9D72B2E145ED}" type="slidenum">
              <a:rPr lang="en-US" sz="1400">
                <a:solidFill>
                  <a:srgbClr val="000000"/>
                </a:solidFill>
                <a:latin typeface="Calibri" panose="020F0502020204030204" pitchFamily="34" charset="0"/>
                <a:ea typeface="Calibri" panose="020F0502020204030204" pitchFamily="34" charset="0"/>
                <a:cs typeface="Calibri" panose="020F0502020204030204" pitchFamily="34" charset="0"/>
              </a:rPr>
              <a:pPr algn="r" defTabSz="457200" eaLnBrk="0" fontAlgn="base" hangingPunct="0">
                <a:lnSpc>
                  <a:spcPct val="106000"/>
                </a:lnSpc>
                <a:spcAft>
                  <a:spcPts val="800"/>
                </a:spcAft>
              </a:pPr>
              <a:t>‹#›</a:t>
            </a:fld>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 xmlns:a16="http://schemas.microsoft.com/office/drawing/2014/main" id="{6FEC3EE3-2E91-4014-AF1A-A4B6B198EBD9}"/>
              </a:ext>
            </a:extLst>
          </p:cNvPr>
          <p:cNvGrpSpPr/>
          <p:nvPr/>
        </p:nvGrpSpPr>
        <p:grpSpPr>
          <a:xfrm>
            <a:off x="3131840" y="6469905"/>
            <a:ext cx="2597785" cy="399415"/>
            <a:chOff x="2882265" y="0"/>
            <a:chExt cx="2598086" cy="451669"/>
          </a:xfrm>
        </p:grpSpPr>
        <p:pic>
          <p:nvPicPr>
            <p:cNvPr id="8" name="Picture 7" descr="A picture containing building&#10;&#10;Description automatically generated">
              <a:extLst>
                <a:ext uri="{FF2B5EF4-FFF2-40B4-BE49-F238E27FC236}">
                  <a16:creationId xmlns="" xmlns:a16="http://schemas.microsoft.com/office/drawing/2014/main" id="{F56C0A61-2710-4FB8-936C-DA2E230A02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9" name="TextBox 7">
              <a:extLst>
                <a:ext uri="{FF2B5EF4-FFF2-40B4-BE49-F238E27FC236}">
                  <a16:creationId xmlns="" xmlns:a16="http://schemas.microsoft.com/office/drawing/2014/main" id="{AE01CD35-04CF-4783-943F-829A67244349}"/>
                </a:ext>
              </a:extLst>
            </p:cNvPr>
            <p:cNvSpPr txBox="1"/>
            <p:nvPr userDrawn="1"/>
          </p:nvSpPr>
          <p:spPr>
            <a:xfrm>
              <a:off x="3184826" y="0"/>
              <a:ext cx="2295525" cy="451669"/>
            </a:xfrm>
            <a:prstGeom prst="rect">
              <a:avLst/>
            </a:prstGeom>
            <a:noFill/>
          </p:spPr>
          <p:txBody>
            <a:bodyPr wrap="square" rtlCol="0">
              <a:noAutofit/>
            </a:bodyPr>
            <a:lstStyle/>
            <a:p>
              <a:pPr defTabSz="457200"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684224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xStyles>
    <p:titleStyle>
      <a:lvl1pPr algn="ctr" defTabSz="457200" rtl="0" eaLnBrk="1" fontAlgn="base" hangingPunct="1">
        <a:spcBef>
          <a:spcPct val="0"/>
        </a:spcBef>
        <a:spcAft>
          <a:spcPct val="0"/>
        </a:spcAft>
        <a:defRPr sz="3600" b="1" kern="1200">
          <a:solidFill>
            <a:srgbClr val="C00000"/>
          </a:solidFill>
          <a:latin typeface="Calibri" panose="020F0502020204030204" pitchFamily="34" charset="0"/>
          <a:ea typeface="ＭＳ Ｐゴシック" pitchFamily="1" charset="-128"/>
          <a:cs typeface="Calibri" panose="020F0502020204030204" pitchFamily="34" charset="0"/>
        </a:defRPr>
      </a:lvl1pPr>
      <a:lvl2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2pPr>
      <a:lvl3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3pPr>
      <a:lvl4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4pPr>
      <a:lvl5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5pPr>
      <a:lvl6pPr marL="4572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6pPr>
      <a:lvl7pPr marL="9144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7pPr>
      <a:lvl8pPr marL="13716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8pPr>
      <a:lvl9pPr marL="18288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Clr>
          <a:srgbClr val="FF0000"/>
        </a:buClr>
        <a:buFont typeface="Wingdings" panose="05000000000000000000" pitchFamily="2" charset="2"/>
        <a:buChar char="ü"/>
        <a:defRPr sz="3200" b="1" kern="1200">
          <a:solidFill>
            <a:srgbClr val="000090"/>
          </a:solidFill>
          <a:latin typeface="Calibri" panose="020F0502020204030204" pitchFamily="34" charset="0"/>
          <a:ea typeface="ＭＳ Ｐゴシック" pitchFamily="1" charset="-128"/>
          <a:cs typeface="Calibri" panose="020F0502020204030204" pitchFamily="34" charset="0"/>
        </a:defRPr>
      </a:lvl1pPr>
      <a:lvl2pPr marL="742950" indent="-285750" algn="l" defTabSz="457200" rtl="0" eaLnBrk="1" fontAlgn="base" hangingPunct="1">
        <a:spcBef>
          <a:spcPct val="20000"/>
        </a:spcBef>
        <a:spcAft>
          <a:spcPct val="0"/>
        </a:spcAft>
        <a:buClr>
          <a:srgbClr val="7030A0"/>
        </a:buClr>
        <a:buFont typeface="Wingdings" panose="05000000000000000000" pitchFamily="2" charset="2"/>
        <a:buChar char="Ø"/>
        <a:defRPr sz="2800" b="1" kern="1200">
          <a:solidFill>
            <a:srgbClr val="000090"/>
          </a:solidFill>
          <a:latin typeface="Calibri" panose="020F0502020204030204" pitchFamily="34" charset="0"/>
          <a:ea typeface="ＭＳ Ｐゴシック" pitchFamily="1" charset="-128"/>
          <a:cs typeface="Calibri" panose="020F0502020204030204" pitchFamily="34" charset="0"/>
        </a:defRPr>
      </a:lvl2pPr>
      <a:lvl3pPr marL="1143000" indent="-228600" algn="l" defTabSz="457200" rtl="0" eaLnBrk="1" fontAlgn="base" hangingPunct="1">
        <a:spcBef>
          <a:spcPct val="20000"/>
        </a:spcBef>
        <a:spcAft>
          <a:spcPct val="0"/>
        </a:spcAft>
        <a:buClr>
          <a:schemeClr val="bg1"/>
        </a:buClr>
        <a:buFont typeface="Wingdings" panose="05000000000000000000" pitchFamily="2" charset="2"/>
        <a:buChar char="§"/>
        <a:defRPr sz="2400" b="1" kern="1200">
          <a:solidFill>
            <a:srgbClr val="000090"/>
          </a:solidFill>
          <a:latin typeface="Calibri" panose="020F0502020204030204" pitchFamily="34" charset="0"/>
          <a:ea typeface="ＭＳ Ｐゴシック" pitchFamily="1" charset="-128"/>
          <a:cs typeface="Calibri" panose="020F050202020403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b="1" kern="1200">
          <a:solidFill>
            <a:srgbClr val="000090"/>
          </a:solidFill>
          <a:latin typeface="Calibri" panose="020F0502020204030204" pitchFamily="34" charset="0"/>
          <a:ea typeface="ＭＳ Ｐゴシック" pitchFamily="1" charset="-128"/>
          <a:cs typeface="Calibri" panose="020F050202020403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b="1" kern="1200">
          <a:solidFill>
            <a:srgbClr val="000090"/>
          </a:solidFill>
          <a:latin typeface="Calibri" panose="020F0502020204030204" pitchFamily="34" charset="0"/>
          <a:ea typeface="ＭＳ Ｐゴシック" pitchFamily="1" charset="-128"/>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274638"/>
            <a:ext cx="91440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r>
              <a:rPr lang="en-AU" altLang="en-US" sz="3000" dirty="0">
                <a:solidFill>
                  <a:srgbClr val="000099"/>
                </a:solidFill>
                <a:ea typeface="ＭＳ Ｐゴシック" panose="020B0600070205080204" pitchFamily="34" charset="-128"/>
              </a:rPr>
              <a:t>HISTORY OF WHS LEGISLATION IN AUSTRALIA</a:t>
            </a:r>
          </a:p>
        </p:txBody>
      </p:sp>
      <p:sp>
        <p:nvSpPr>
          <p:cNvPr id="63491" name="Rectangle 3"/>
          <p:cNvSpPr>
            <a:spLocks noGrp="1"/>
          </p:cNvSpPr>
          <p:nvPr>
            <p:ph idx="1"/>
          </p:nvPr>
        </p:nvSpPr>
        <p:spPr>
          <a:xfrm>
            <a:off x="457200" y="1340768"/>
            <a:ext cx="8229600" cy="4780185"/>
          </a:xfrm>
        </p:spPr>
        <p:txBody>
          <a:bodyPr/>
          <a:lstStyle/>
          <a:p>
            <a:pPr marL="0" indent="0">
              <a:spcAft>
                <a:spcPct val="50000"/>
              </a:spcAft>
              <a:buFont typeface="Arial" panose="020B0604020202020204" pitchFamily="34" charset="0"/>
              <a:buNone/>
            </a:pPr>
            <a:r>
              <a:rPr lang="en-AU" altLang="en-US" sz="2200" b="1" dirty="0">
                <a:ea typeface="ＭＳ Ｐゴシック" panose="020B0600070205080204" pitchFamily="34" charset="-128"/>
              </a:rPr>
              <a:t>Robens review </a:t>
            </a:r>
            <a:endParaRPr lang="en-AU" altLang="en-US" sz="2200" dirty="0">
              <a:ea typeface="ＭＳ Ｐゴシック" panose="020B0600070205080204" pitchFamily="34" charset="-128"/>
            </a:endParaRPr>
          </a:p>
          <a:p>
            <a:pPr marL="0" indent="0">
              <a:buFont typeface="Arial" panose="020B0604020202020204" pitchFamily="34" charset="0"/>
              <a:buNone/>
            </a:pPr>
            <a:r>
              <a:rPr lang="en-AU" altLang="en-US" sz="2200" i="1" dirty="0">
                <a:ea typeface="ＭＳ Ｐゴシック" panose="020B0600070205080204" pitchFamily="34" charset="-128"/>
              </a:rPr>
              <a:t>Traditional approach pre Robens Report:</a:t>
            </a:r>
            <a:endParaRPr lang="en-AU" altLang="en-US" sz="2200" dirty="0">
              <a:ea typeface="ＭＳ Ｐゴシック" panose="020B0600070205080204" pitchFamily="34" charset="-128"/>
            </a:endParaRPr>
          </a:p>
          <a:p>
            <a:pPr marL="0" indent="0">
              <a:buFont typeface="Arial" panose="020B0604020202020204" pitchFamily="34" charset="0"/>
              <a:buNone/>
            </a:pPr>
            <a:r>
              <a:rPr lang="en-AU" altLang="en-US" sz="2200" dirty="0">
                <a:ea typeface="ＭＳ Ｐゴシック" panose="020B0600070205080204" pitchFamily="34" charset="-128"/>
              </a:rPr>
              <a:t>adapt worker behaviour to the workplace and have the responsibility for safety</a:t>
            </a:r>
          </a:p>
          <a:p>
            <a:pPr marL="0" indent="0">
              <a:buFont typeface="Arial" panose="020B0604020202020204" pitchFamily="34" charset="0"/>
              <a:buNone/>
            </a:pPr>
            <a:r>
              <a:rPr lang="en-AU" altLang="en-US" sz="2200" dirty="0">
                <a:ea typeface="ＭＳ Ｐゴシック" panose="020B0600070205080204" pitchFamily="34" charset="-128"/>
              </a:rPr>
              <a:t>of employees. </a:t>
            </a:r>
          </a:p>
          <a:p>
            <a:pPr marL="0" indent="0">
              <a:buFont typeface="Arial" panose="020B0604020202020204" pitchFamily="34" charset="0"/>
              <a:buNone/>
            </a:pPr>
            <a:endParaRPr lang="en-AU" altLang="en-US" sz="2200" dirty="0">
              <a:ea typeface="ＭＳ Ｐゴシック" panose="020B0600070205080204" pitchFamily="34" charset="-128"/>
            </a:endParaRPr>
          </a:p>
          <a:p>
            <a:pPr marL="0" indent="0">
              <a:buFont typeface="Arial" panose="020B0604020202020204" pitchFamily="34" charset="0"/>
              <a:buNone/>
            </a:pPr>
            <a:r>
              <a:rPr lang="en-AU" altLang="en-US" sz="2200" i="1" dirty="0">
                <a:ea typeface="ＭＳ Ｐゴシック" panose="020B0600070205080204" pitchFamily="34" charset="-128"/>
              </a:rPr>
              <a:t>Modern approach post Robens report:</a:t>
            </a:r>
            <a:endParaRPr lang="en-AU" altLang="en-US" sz="2200" dirty="0">
              <a:ea typeface="ＭＳ Ｐゴシック" panose="020B0600070205080204" pitchFamily="34" charset="-128"/>
            </a:endParaRPr>
          </a:p>
          <a:p>
            <a:pPr marL="0" indent="0">
              <a:buFont typeface="Arial" panose="020B0604020202020204" pitchFamily="34" charset="0"/>
              <a:buNone/>
            </a:pPr>
            <a:r>
              <a:rPr lang="en-AU" altLang="en-US" sz="2200" dirty="0">
                <a:ea typeface="ＭＳ Ｐゴシック" panose="020B0600070205080204" pitchFamily="34" charset="-128"/>
              </a:rPr>
              <a:t>focus on safe place rather than safe worker.</a:t>
            </a:r>
          </a:p>
          <a:p>
            <a:pPr marL="0" indent="0">
              <a:buFont typeface="Arial" panose="020B0604020202020204" pitchFamily="34" charset="0"/>
              <a:buNone/>
            </a:pPr>
            <a:endParaRPr lang="en-AU" altLang="en-US" sz="2200" dirty="0">
              <a:ea typeface="ＭＳ Ｐゴシック" panose="020B0600070205080204" pitchFamily="34" charset="-128"/>
            </a:endParaRPr>
          </a:p>
          <a:p>
            <a:pPr marL="0" indent="0">
              <a:spcAft>
                <a:spcPct val="50000"/>
              </a:spcAft>
              <a:buFont typeface="Arial" panose="020B0604020202020204" pitchFamily="34" charset="0"/>
              <a:buNone/>
            </a:pPr>
            <a:r>
              <a:rPr lang="en-AU" altLang="en-US" sz="2200" b="1" dirty="0">
                <a:ea typeface="ＭＳ Ｐゴシック" panose="020B0600070205080204" pitchFamily="34" charset="-128"/>
              </a:rPr>
              <a:t>Union and employer group involvement</a:t>
            </a:r>
          </a:p>
          <a:p>
            <a:pPr marL="0" indent="0">
              <a:buFont typeface="Arial" panose="020B0604020202020204" pitchFamily="34" charset="0"/>
              <a:buNone/>
            </a:pPr>
            <a:r>
              <a:rPr lang="en-AU" altLang="en-US" sz="2200" dirty="0">
                <a:ea typeface="ＭＳ Ｐゴシック" panose="020B0600070205080204" pitchFamily="34" charset="-128"/>
              </a:rPr>
              <a:t>How have these groups contributed?</a:t>
            </a:r>
          </a:p>
          <a:p>
            <a:pPr marL="0" indent="0">
              <a:buFont typeface="Arial" panose="020B0604020202020204" pitchFamily="34" charset="0"/>
              <a:buNone/>
            </a:pPr>
            <a:endParaRPr lang="en-AU" altLang="en-US" sz="1800" dirty="0">
              <a:ea typeface="ＭＳ Ｐゴシック" panose="020B0600070205080204" pitchFamily="34" charset="-128"/>
            </a:endParaRPr>
          </a:p>
        </p:txBody>
      </p:sp>
      <p:pic>
        <p:nvPicPr>
          <p:cNvPr id="2" name="Recorded Sound">
            <a:hlinkClick r:id="" action="ppaction://media"/>
            <a:extLst>
              <a:ext uri="{FF2B5EF4-FFF2-40B4-BE49-F238E27FC236}">
                <a16:creationId xmlns="" xmlns:a16="http://schemas.microsoft.com/office/drawing/2014/main" id="{20A06543-4716-4ABE-B178-6D81C50507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09348" y="5877272"/>
            <a:ext cx="487363" cy="487363"/>
          </a:xfrm>
          <a:prstGeom prst="rect">
            <a:avLst/>
          </a:prstGeom>
        </p:spPr>
      </p:pic>
    </p:spTree>
    <p:extLst>
      <p:ext uri="{BB962C8B-B14F-4D97-AF65-F5344CB8AC3E}">
        <p14:creationId xmlns:p14="http://schemas.microsoft.com/office/powerpoint/2010/main" val="2169366815"/>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6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r>
              <a:rPr lang="en-AU" altLang="en-US" sz="3200" dirty="0">
                <a:solidFill>
                  <a:srgbClr val="000099"/>
                </a:solidFill>
                <a:ea typeface="ＭＳ Ｐゴシック" panose="020B0600070205080204" pitchFamily="34" charset="-128"/>
              </a:rPr>
              <a:t>MODEL WHS ACT - OBJECTIVE</a:t>
            </a:r>
          </a:p>
        </p:txBody>
      </p:sp>
      <p:sp>
        <p:nvSpPr>
          <p:cNvPr id="60419" name="Rectangle 3"/>
          <p:cNvSpPr>
            <a:spLocks noGrp="1"/>
          </p:cNvSpPr>
          <p:nvPr>
            <p:ph idx="1"/>
          </p:nvPr>
        </p:nvSpPr>
        <p:spPr>
          <a:xfrm>
            <a:off x="457200" y="2897188"/>
            <a:ext cx="8229600" cy="2260600"/>
          </a:xfrm>
        </p:spPr>
        <p:txBody>
          <a:bodyPr/>
          <a:lstStyle/>
          <a:p>
            <a:pPr marL="0" indent="0">
              <a:buFont typeface="Arial" panose="020B0604020202020204" pitchFamily="34" charset="0"/>
              <a:buNone/>
              <a:defRPr/>
            </a:pPr>
            <a:r>
              <a:rPr lang="en-AU" altLang="en-US" sz="2200" b="1" dirty="0"/>
              <a:t>The main objective of the WHS Act 2011 is: </a:t>
            </a:r>
          </a:p>
          <a:p>
            <a:pPr>
              <a:defRPr/>
            </a:pPr>
            <a:endParaRPr lang="en-AU" altLang="en-US" sz="2200" b="1" dirty="0"/>
          </a:p>
          <a:p>
            <a:pPr marL="0" indent="0">
              <a:buFont typeface="Arial" panose="020B0604020202020204" pitchFamily="34" charset="0"/>
              <a:buNone/>
              <a:defRPr/>
            </a:pPr>
            <a:r>
              <a:rPr lang="en-AU" altLang="en-US" sz="2200" dirty="0"/>
              <a:t>‘to provide for a balanced and nationally consistent framework to secure the health safety and welfare of workers and workplaces’.</a:t>
            </a:r>
          </a:p>
          <a:p>
            <a:pPr>
              <a:defRPr/>
            </a:pPr>
            <a:endParaRPr lang="en-AU" altLang="en-US" sz="1800" dirty="0"/>
          </a:p>
          <a:p>
            <a:pPr>
              <a:defRPr/>
            </a:pPr>
            <a:endParaRPr lang="en-AU" altLang="en-US" sz="1800" dirty="0"/>
          </a:p>
        </p:txBody>
      </p:sp>
      <p:pic>
        <p:nvPicPr>
          <p:cNvPr id="655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1387475"/>
            <a:ext cx="2003425"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 xmlns:a16="http://schemas.microsoft.com/office/drawing/2014/main" id="{0D1D9F0F-606E-4CBE-B8C0-F949881EBD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92331" y="6389216"/>
            <a:ext cx="487363" cy="487363"/>
          </a:xfrm>
          <a:prstGeom prst="rect">
            <a:avLst/>
          </a:prstGeom>
        </p:spPr>
      </p:pic>
    </p:spTree>
    <p:extLst>
      <p:ext uri="{BB962C8B-B14F-4D97-AF65-F5344CB8AC3E}">
        <p14:creationId xmlns:p14="http://schemas.microsoft.com/office/powerpoint/2010/main" val="3700352180"/>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FFFFFF"/>
            </a:solidFill>
            <a:effectLst/>
            <a:uLnTx/>
            <a:uFillTx/>
            <a:latin typeface="Arial"/>
            <a:ea typeface="+mn-ea"/>
            <a:cs typeface="Arial"/>
          </a:defRPr>
        </a:defPPr>
      </a:lstStyle>
    </a:txDef>
  </a:objectDefaults>
  <a:extraClrSchemeLst/>
  <a:extLst>
    <a:ext uri="{05A4C25C-085E-4340-85A3-A5531E510DB2}">
      <thm15:themeFamily xmlns="" xmlns:thm15="http://schemas.microsoft.com/office/thememl/2012/main" name="Presentation1" id="{EC57CAD5-560C-434B-8401-B21BEDFDF257}" vid="{89700D7C-80C0-4A83-964C-841359276E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Words>
  <Application>Microsoft Office PowerPoint</Application>
  <PresentationFormat>On-screen Show (4:3)</PresentationFormat>
  <Paragraphs>21</Paragraphs>
  <Slides>2</Slides>
  <Notes>2</Notes>
  <HiddenSlides>0</HiddenSlides>
  <MMClips>2</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Theme1</vt:lpstr>
      <vt:lpstr>HISTORY OF WHS LEGISLATION IN AUSTRALIA</vt:lpstr>
      <vt:lpstr>MODEL WHS ACT - OBJECTIVE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WHS LEGISLATION IN AUSTRALIA</dc:title>
  <dc:creator>Robin Winning</dc:creator>
  <cp:lastModifiedBy>Robin Winning</cp:lastModifiedBy>
  <cp:revision>1</cp:revision>
  <dcterms:created xsi:type="dcterms:W3CDTF">2019-12-10T05:21:21Z</dcterms:created>
  <dcterms:modified xsi:type="dcterms:W3CDTF">2019-12-10T05:22:08Z</dcterms:modified>
</cp:coreProperties>
</file>