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6" r:id="rId4"/>
  </p:sldMasterIdLst>
  <p:notesMasterIdLst>
    <p:notesMasterId r:id="rId7"/>
  </p:notesMasterIdLst>
  <p:handoutMasterIdLst>
    <p:handoutMasterId r:id="rId8"/>
  </p:handoutMasterIdLst>
  <p:sldIdLst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-126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E2E50F-09E4-4735-A643-B67F094D4246}" type="slidenum">
              <a:rPr lang="en-AU" altLang="en-US" smtClean="0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3086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5E7BE3-B95B-4760-A8AA-120186CC17FF}" type="slidenum">
              <a:rPr lang="en-AU" altLang="en-US" smtClean="0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36865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4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HEALTH AND SAFETY DUTIES - OFFENCES</a:t>
            </a:r>
            <a:endParaRPr lang="en-AU" altLang="en-US" sz="3600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6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669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99" y="1991275"/>
            <a:ext cx="2700867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Rectangle 4"/>
          <p:cNvSpPr>
            <a:spLocks/>
          </p:cNvSpPr>
          <p:nvPr/>
        </p:nvSpPr>
        <p:spPr bwMode="auto">
          <a:xfrm>
            <a:off x="897467" y="1816101"/>
            <a:ext cx="10858811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</a:pPr>
            <a:r>
              <a:rPr lang="en-AU" altLang="en-US" sz="2000" b="1" dirty="0"/>
              <a:t>Offences and penalties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A person commits an offence against the WHS Act under the following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categories.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2000" dirty="0"/>
          </a:p>
          <a:p>
            <a:pPr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</a:pPr>
            <a:r>
              <a:rPr lang="en-AU" altLang="en-US" sz="2000" b="1" dirty="0"/>
              <a:t>Category 1 - Reckless conduct</a:t>
            </a:r>
            <a:r>
              <a:rPr lang="en-AU" altLang="en-US" sz="2000" dirty="0"/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A person commits a Category 1 offence if they:</a:t>
            </a:r>
          </a:p>
          <a:p>
            <a:pPr>
              <a:spcBef>
                <a:spcPct val="0"/>
              </a:spcBef>
            </a:pPr>
            <a:r>
              <a:rPr lang="en-AU" altLang="en-US" sz="2000" dirty="0"/>
              <a:t>have a health and safety duty; and</a:t>
            </a:r>
          </a:p>
          <a:p>
            <a:pPr>
              <a:spcBef>
                <a:spcPct val="0"/>
              </a:spcBef>
            </a:pPr>
            <a:r>
              <a:rPr lang="en-AU" altLang="en-US" sz="2000" dirty="0"/>
              <a:t>without reasonable excuse, the conduct that exposes a person to whom that duty is owed to a risk of death, serious injury or illness; and</a:t>
            </a:r>
          </a:p>
          <a:p>
            <a:pPr>
              <a:spcBef>
                <a:spcPct val="0"/>
              </a:spcBef>
            </a:pPr>
            <a:r>
              <a:rPr lang="en-AU" altLang="en-US" sz="2000" dirty="0"/>
              <a:t>are reckless as to the risk to an individual of death or serious injury or illness.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087A6CD-68C2-48A6-B4A7-0434AF9B8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1370" y="6370638"/>
            <a:ext cx="649817" cy="487363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1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HEALTH AND SAFETY DUTIES - OFFENCES</a:t>
            </a:r>
            <a:endParaRPr lang="en-AU" altLang="en-US" sz="3600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8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8964" name="Rectangle 4"/>
          <p:cNvSpPr>
            <a:spLocks/>
          </p:cNvSpPr>
          <p:nvPr/>
        </p:nvSpPr>
        <p:spPr bwMode="auto">
          <a:xfrm>
            <a:off x="897467" y="2026171"/>
            <a:ext cx="10972800" cy="397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</a:pPr>
            <a:r>
              <a:rPr lang="en-AU" altLang="en-US" sz="2000" b="1" dirty="0"/>
              <a:t>Category 2 - Failure to comply with health and safety duty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A person commits a Category 2 offence if:</a:t>
            </a:r>
          </a:p>
          <a:p>
            <a:pPr>
              <a:spcBef>
                <a:spcPct val="0"/>
              </a:spcBef>
            </a:pPr>
            <a:r>
              <a:rPr lang="en-AU" altLang="en-US" sz="2000" dirty="0"/>
              <a:t>the person has a duty, fails in that duty and exposes a person to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	death or serious injury or illness as a result of this failure</a:t>
            </a:r>
            <a:r>
              <a:rPr lang="en-AU" altLang="en-US" sz="2000" dirty="0" smtClean="0"/>
              <a:t>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2000" dirty="0"/>
          </a:p>
          <a:p>
            <a:pPr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</a:pPr>
            <a:r>
              <a:rPr lang="en-AU" altLang="en-US" sz="2000" b="1" dirty="0"/>
              <a:t>Category 3 - Failure to comply with health and safety duty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000" dirty="0"/>
              <a:t>A person commits a Category 3 offence if:</a:t>
            </a:r>
          </a:p>
          <a:p>
            <a:pPr>
              <a:spcBef>
                <a:spcPct val="0"/>
              </a:spcBef>
            </a:pPr>
            <a:r>
              <a:rPr lang="en-AU" altLang="en-US" sz="2000" dirty="0"/>
              <a:t>the person has a health and safety duty and they fail to comply with that duty.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20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54DD8F6-1918-47A6-ACAB-2EA82BAF1A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3180" y="6370638"/>
            <a:ext cx="649817" cy="487363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2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142</Words>
  <Application>Microsoft Office PowerPoint</Application>
  <PresentationFormat>Custom</PresentationFormat>
  <Paragraphs>41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1_Gallery</vt:lpstr>
      <vt:lpstr>HEALTH AND SAFETY DUTIES - OFFENCES</vt:lpstr>
      <vt:lpstr>HEALTH AND SAFETY DUTIES - OFFENCES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2020-01-17T01:10:10Z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