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3028-241B-481B-BF61-3433C28C6900}" type="datetimeFigureOut">
              <a:rPr lang="en-AU" smtClean="0"/>
              <a:t>6/12/2019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731B-0AE3-435A-B447-6630C2365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09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7B380E-1470-4C12-90CA-C26CA643DCF9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9407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91EC6A-7BCF-46AC-BA4E-FF4B3FDD1843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9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9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554"/>
              </a:spcBef>
            </a:pPr>
            <a:r>
              <a:rPr lang="en-US" altLang="en-US" sz="900" b="1" dirty="0">
                <a:latin typeface="Arial Narrow" panose="020B0606020202030204" pitchFamily="34" charset="0"/>
                <a:cs typeface="Arial" panose="020B0604020202020204" pitchFamily="34" charset="0"/>
              </a:rPr>
              <a:t>Background References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 u="sng" dirty="0">
                <a:latin typeface="Arial Narrow" panose="020B0606020202030204" pitchFamily="34" charset="0"/>
                <a:cs typeface="Arial" panose="020B0604020202020204" pitchFamily="34" charset="0"/>
              </a:rPr>
              <a:t>www.safeworkaustralia.gov.au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 u="sng" dirty="0">
                <a:latin typeface="Arial Narrow" panose="020B0606020202030204" pitchFamily="34" charset="0"/>
                <a:cs typeface="Arial" panose="020B0604020202020204" pitchFamily="34" charset="0"/>
              </a:rPr>
              <a:t>www.worksafe.qld.gov.au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WHS Act 2011: Part 5, Subdivision 5 Powers and functions of Health and Safety Representative (s68-69)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z="900" dirty="0">
                <a:latin typeface="Arial Narrow" panose="020B0606020202030204" pitchFamily="34" charset="0"/>
              </a:rPr>
              <a:t>Code of Practice: Work Health and Safety Consultation, Co-operation and Co-ordination 2011</a:t>
            </a:r>
            <a:r>
              <a:rPr lang="en-US" altLang="en-US" sz="9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60692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03B5D4-7805-43D9-A757-C9CE869751C0}" type="slidenum">
              <a:rPr lang="en-AU" altLang="en-US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/>
            <a:endParaRPr lang="en-US" altLang="en-US" sz="1300" dirty="0"/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4165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79A088-B470-441E-95A5-ED71F46A061A}" type="slidenum">
              <a:rPr lang="en-AU" altLang="en-US">
                <a:solidFill>
                  <a:prstClr val="black"/>
                </a:solidFill>
              </a:rPr>
              <a:pPr/>
              <a:t>4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48361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6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75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POWERS AND FUNCTIONS OF HSR’S</a:t>
            </a:r>
          </a:p>
        </p:txBody>
      </p:sp>
      <p:sp>
        <p:nvSpPr>
          <p:cNvPr id="51202" name="Rectangle 2"/>
          <p:cNvSpPr>
            <a:spLocks noGrp="1"/>
          </p:cNvSpPr>
          <p:nvPr>
            <p:ph idx="1"/>
          </p:nvPr>
        </p:nvSpPr>
        <p:spPr>
          <a:xfrm>
            <a:off x="483448" y="1571216"/>
            <a:ext cx="8229600" cy="3900960"/>
          </a:xfrm>
        </p:spPr>
        <p:txBody>
          <a:bodyPr/>
          <a:lstStyle/>
          <a:p>
            <a:pPr marL="0" indent="0" eaLnBrk="1" hangingPunct="1">
              <a:spcAft>
                <a:spcPct val="100000"/>
              </a:spcAft>
              <a:buNone/>
            </a:pPr>
            <a:r>
              <a:rPr lang="en-AU" altLang="en-US" sz="2400" b="1" dirty="0"/>
              <a:t>The functions of HSRs include: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b="1" dirty="0"/>
              <a:t>Representing workers</a:t>
            </a:r>
            <a:r>
              <a:rPr lang="en-AU" altLang="en-US" sz="2400" dirty="0"/>
              <a:t> in relation to work health and safety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b="1" dirty="0"/>
              <a:t>Monitoring measures</a:t>
            </a:r>
            <a:r>
              <a:rPr lang="en-AU" altLang="en-US" sz="2400" dirty="0"/>
              <a:t> taken by PCBUs to meet their duties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b="1" dirty="0"/>
              <a:t>Investigating complaints</a:t>
            </a:r>
            <a:r>
              <a:rPr lang="en-AU" altLang="en-US" sz="2400" dirty="0"/>
              <a:t> from members, and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b="1" dirty="0"/>
              <a:t>Inquiring into risks</a:t>
            </a:r>
            <a:r>
              <a:rPr lang="en-AU" altLang="en-US" sz="2400" dirty="0"/>
              <a:t> to the health and safety of relevant </a:t>
            </a:r>
            <a:r>
              <a:rPr lang="en-AU" altLang="en-US" sz="2400" dirty="0" smtClean="0"/>
              <a:t>workers</a:t>
            </a:r>
            <a:endParaRPr lang="en-AU" altLang="en-US" sz="2400" dirty="0"/>
          </a:p>
          <a:p>
            <a:pPr eaLnBrk="1" hangingPunct="1"/>
            <a:endParaRPr lang="en-AU" altLang="en-US" sz="1800" dirty="0"/>
          </a:p>
          <a:p>
            <a:pPr marL="0" indent="0" eaLnBrk="1" hangingPunct="1">
              <a:buNone/>
            </a:pPr>
            <a:r>
              <a:rPr lang="en-AU" altLang="en-US" sz="1800" dirty="0"/>
              <a:t>		</a:t>
            </a:r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414B651-289D-4AB7-8004-ED1CACBA5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2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POWERS AND FUNCTIONS OF HSR’S</a:t>
            </a:r>
          </a:p>
        </p:txBody>
      </p:sp>
      <p:sp>
        <p:nvSpPr>
          <p:cNvPr id="53250" name="Rectangle 2"/>
          <p:cNvSpPr>
            <a:spLocks noGrp="1"/>
          </p:cNvSpPr>
          <p:nvPr>
            <p:ph idx="1"/>
          </p:nvPr>
        </p:nvSpPr>
        <p:spPr>
          <a:xfrm>
            <a:off x="483448" y="1126519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The HSR may: </a:t>
            </a:r>
          </a:p>
          <a:p>
            <a:pPr marL="0" indent="0" eaLnBrk="1" hangingPunct="1">
              <a:buNone/>
            </a:pPr>
            <a:endParaRPr lang="en-AU" altLang="en-US" sz="14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Inspect the workplace where their work group works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Accompany an Inspector during a workplace inspection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Attend an interview between work group members and the PCBU or an Inspector, if the worker </a:t>
            </a:r>
            <a:r>
              <a:rPr lang="en-AU" altLang="en-US" sz="2400" dirty="0" smtClean="0"/>
              <a:t>consents</a:t>
            </a:r>
            <a:endParaRPr lang="en-AU" altLang="en-US" sz="2400" dirty="0"/>
          </a:p>
          <a:p>
            <a:pPr eaLnBrk="1" hangingPunct="1"/>
            <a:endParaRPr lang="en-AU" altLang="en-US" sz="1400" dirty="0"/>
          </a:p>
          <a:p>
            <a:pPr marL="0" indent="0" eaLnBrk="1" hangingPunct="1">
              <a:buNone/>
            </a:pPr>
            <a:r>
              <a:rPr lang="en-AU" altLang="en-US" sz="2400" b="1" dirty="0"/>
              <a:t>Additional powers and functions</a:t>
            </a:r>
            <a:r>
              <a:rPr lang="en-AU" altLang="en-US" sz="2400" dirty="0"/>
              <a:t> include:</a:t>
            </a:r>
          </a:p>
          <a:p>
            <a:pPr marL="0" indent="0" eaLnBrk="1" hangingPunct="1">
              <a:buNone/>
            </a:pPr>
            <a:endParaRPr lang="en-AU" altLang="en-US" sz="1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Directing unsafe work to cease when necessary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Issuing of provisional improvement notices when </a:t>
            </a:r>
            <a:r>
              <a:rPr lang="en-AU" altLang="en-US" sz="2400" dirty="0" smtClean="0"/>
              <a:t>necessary</a:t>
            </a:r>
            <a:endParaRPr lang="en-AU" altLang="en-US" sz="24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B3FB283-31EB-415A-886D-8166BA783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4674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FURTHER POWERS AND FUNCTIONS OF HSR’S</a:t>
            </a:r>
          </a:p>
        </p:txBody>
      </p:sp>
      <p:sp>
        <p:nvSpPr>
          <p:cNvPr id="55298" name="Rectangle 2"/>
          <p:cNvSpPr>
            <a:spLocks noGrp="1"/>
          </p:cNvSpPr>
          <p:nvPr>
            <p:ph idx="1"/>
          </p:nvPr>
        </p:nvSpPr>
        <p:spPr>
          <a:xfrm>
            <a:off x="483448" y="1564405"/>
            <a:ext cx="8229600" cy="4525963"/>
          </a:xfrm>
        </p:spPr>
        <p:txBody>
          <a:bodyPr/>
          <a:lstStyle/>
          <a:p>
            <a:pPr eaLnBrk="1" hangingPunct="1"/>
            <a:endParaRPr lang="en-AU" altLang="en-US" sz="1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Requesting the establishment of a Health and Safety Committee.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Receiving information on the heath and  safety of workers</a:t>
            </a:r>
          </a:p>
          <a:p>
            <a:pPr lvl="1" eaLnBrk="1" hangingPunct="1">
              <a:spcAft>
                <a:spcPct val="50000"/>
              </a:spcAft>
            </a:pPr>
            <a:r>
              <a:rPr lang="en-AU" altLang="en-US" sz="2400" dirty="0"/>
              <a:t>except personal or medical information (without the consent of the worker) unless the information cannot be used to identify the </a:t>
            </a:r>
            <a:r>
              <a:rPr lang="en-AU" altLang="en-US" sz="2400" dirty="0" smtClean="0"/>
              <a:t>worker</a:t>
            </a:r>
            <a:endParaRPr lang="en-AU" altLang="en-US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Requesting the assistance of another person where necessary e.g. persons with special </a:t>
            </a:r>
            <a:r>
              <a:rPr lang="en-AU" altLang="en-US" sz="2400" dirty="0" smtClean="0"/>
              <a:t>expertise</a:t>
            </a:r>
            <a:endParaRPr lang="en-AU" altLang="en-US" sz="2400" dirty="0"/>
          </a:p>
          <a:p>
            <a:pPr eaLnBrk="1" hangingPunct="1"/>
            <a:endParaRPr lang="en-AU" altLang="en-US" sz="1800" dirty="0"/>
          </a:p>
          <a:p>
            <a:pPr marL="0" indent="0" eaLnBrk="1" hangingPunct="1">
              <a:buNone/>
            </a:pPr>
            <a:r>
              <a:rPr lang="en-AU" altLang="en-US" sz="1800" dirty="0"/>
              <a:t>		</a:t>
            </a:r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3D50B91-C0C3-4750-B097-9D23DC416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4480" y="63215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LIMITATION OF HSRS’ POWERS</a:t>
            </a:r>
          </a:p>
        </p:txBody>
      </p:sp>
      <p:sp>
        <p:nvSpPr>
          <p:cNvPr id="57346" name="Rectangle 2"/>
          <p:cNvSpPr>
            <a:spLocks noGrp="1"/>
          </p:cNvSpPr>
          <p:nvPr>
            <p:ph idx="1"/>
          </p:nvPr>
        </p:nvSpPr>
        <p:spPr>
          <a:xfrm>
            <a:off x="483448" y="1770469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The HSR’s powers are limited</a:t>
            </a:r>
            <a:r>
              <a:rPr lang="en-AU" altLang="en-US" sz="2400" dirty="0"/>
              <a:t> to matters that affect/may affect workers they represent </a:t>
            </a:r>
            <a:r>
              <a:rPr lang="en-AU" altLang="en-US" sz="2400" b="1" dirty="0"/>
              <a:t>except</a:t>
            </a:r>
            <a:r>
              <a:rPr lang="en-AU" altLang="en-US" sz="2400" dirty="0"/>
              <a:t>:</a:t>
            </a:r>
          </a:p>
          <a:p>
            <a:pPr marL="0" indent="0" eaLnBrk="1" hangingPunct="1">
              <a:buNone/>
            </a:pPr>
            <a:endParaRPr lang="en-AU" altLang="en-US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where there is a serious and immediate/imminent risk to the health and safety of members of another workgroup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 a member of another workgroup asks for assistance and the HSR for that workgroup (upon reasonable inquiry) is not </a:t>
            </a:r>
            <a:r>
              <a:rPr lang="en-AU" altLang="en-US" sz="2400" dirty="0" smtClean="0"/>
              <a:t>available</a:t>
            </a:r>
            <a:endParaRPr lang="en-AU" altLang="en-US" sz="24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2CE89FD-2D82-4168-803E-988C3910A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448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(4:3)</PresentationFormat>
  <Paragraphs>49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</vt:lpstr>
      <vt:lpstr>POWERS AND FUNCTIONS OF HSR’S</vt:lpstr>
      <vt:lpstr>POWERS AND FUNCTIONS OF HSR’S</vt:lpstr>
      <vt:lpstr>FURTHER POWERS AND FUNCTIONS OF HSR’S</vt:lpstr>
      <vt:lpstr>LIMITATION OF HSRS’ POWERS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 AND FUNCTIONS OF HSR’S</dc:title>
  <dc:creator>Robin Winning</dc:creator>
  <cp:lastModifiedBy>Robin Winning</cp:lastModifiedBy>
  <cp:revision>1</cp:revision>
  <dcterms:created xsi:type="dcterms:W3CDTF">2019-12-05T22:16:59Z</dcterms:created>
  <dcterms:modified xsi:type="dcterms:W3CDTF">2019-12-05T22:17:25Z</dcterms:modified>
</cp:coreProperties>
</file>