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301" r:id="rId5"/>
    <p:sldId id="302" r:id="rId6"/>
    <p:sldId id="303" r:id="rId7"/>
    <p:sldId id="304" r:id="rId8"/>
    <p:sldId id="305" r:id="rId9"/>
    <p:sldId id="306" r:id="rId10"/>
    <p:sldId id="3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246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Anchorage lines or rails are fall-arrest systems, which can be installed to provide continuous fall protection for persons using ladders or climbing towers. </a:t>
            </a:r>
          </a:p>
          <a:p>
            <a:pPr marL="0" indent="0">
              <a:buNone/>
            </a:pPr>
            <a:r>
              <a:rPr lang="en-AU" dirty="0"/>
              <a:t>These can be used on plant, such as tower cranes, as well as buildings or structures.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96C76-5164-4798-A5CB-1B4DAC55127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42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Perimeter guard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5" y="1505200"/>
            <a:ext cx="11709071" cy="2817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/>
              <a:t>Guard rails may be used to provide effective fall prevention: </a:t>
            </a:r>
          </a:p>
          <a:p>
            <a:r>
              <a:rPr lang="en-AU" sz="1800" dirty="0"/>
              <a:t>at the edges of roofs </a:t>
            </a:r>
          </a:p>
          <a:p>
            <a:r>
              <a:rPr lang="en-AU" sz="1800" dirty="0"/>
              <a:t>at the edges of mezzanine floors, walkways, stairways, ramps and landings </a:t>
            </a:r>
          </a:p>
          <a:p>
            <a:r>
              <a:rPr lang="en-AU" sz="1800" dirty="0"/>
              <a:t>on top of plant and structures where access is required around openings in floor and roof structures </a:t>
            </a:r>
          </a:p>
          <a:p>
            <a:r>
              <a:rPr lang="en-AU" sz="1800" dirty="0"/>
              <a:t>at the edges of shafts, pits and other </a:t>
            </a:r>
            <a:r>
              <a:rPr lang="en-AU" sz="1800" dirty="0" smtClean="0"/>
              <a:t>excavations</a:t>
            </a:r>
            <a:endParaRPr lang="en-AU" sz="1800" dirty="0"/>
          </a:p>
          <a:p>
            <a:pPr marL="0" indent="0">
              <a:buNone/>
            </a:pPr>
            <a:r>
              <a:rPr lang="en-AU" sz="1800" dirty="0"/>
              <a:t>Guard rails should incorporate a top rail 900mm to 1100 mm above the working surface and a mid-rail and a toe </a:t>
            </a:r>
            <a:r>
              <a:rPr lang="en-AU" sz="1800" dirty="0" smtClean="0"/>
              <a:t>board</a:t>
            </a:r>
            <a:endParaRPr lang="en-A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933" t="5237"/>
          <a:stretch/>
        </p:blipFill>
        <p:spPr>
          <a:xfrm>
            <a:off x="2247102" y="4211635"/>
            <a:ext cx="6611890" cy="198878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937D483-8DF4-4253-AE42-3192293BA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5905" y="631202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Safety mesh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Safety mesh is designed to prevent falls through a roof. If securely fixed, safety mesh provides fall </a:t>
            </a:r>
            <a:r>
              <a:rPr lang="en-AU" sz="2800" dirty="0" smtClean="0"/>
              <a:t>protection</a:t>
            </a:r>
            <a:endParaRPr lang="en-AU" sz="2800" dirty="0"/>
          </a:p>
          <a:p>
            <a:endParaRPr lang="en-AU" sz="2800" dirty="0"/>
          </a:p>
          <a:p>
            <a:pPr marL="0" indent="0">
              <a:buNone/>
            </a:pPr>
            <a:r>
              <a:rPr lang="en-AU" sz="2800" dirty="0"/>
              <a:t>Safety mesh does not prevent falls from the edge of a roof or through holes, so it should always be used in conjunction with edge protection or fall-arrest </a:t>
            </a:r>
            <a:r>
              <a:rPr lang="en-AU" sz="2800" dirty="0" smtClean="0"/>
              <a:t>systems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CC4892D-F36F-4851-845C-B0A217624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7780" y="6323746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6236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Catch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030" y="2535677"/>
            <a:ext cx="9927773" cy="2558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The use of control measures to “catch” a person after the person has fallen should only be used where it is not possible to provide any other more reliable means of fall </a:t>
            </a:r>
            <a:r>
              <a:rPr lang="en-AU" sz="2800" dirty="0" smtClean="0"/>
              <a:t>protection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F5A99A6-D3DA-4D3D-8311-777B1726F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7780" y="6328661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Catch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00" y="1600201"/>
            <a:ext cx="6990601" cy="4408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/>
              <a:t>A catch platform is a temporary platform located below a work area to catch a worker in the event of a </a:t>
            </a:r>
            <a:r>
              <a:rPr lang="en-AU" sz="2200" dirty="0" smtClean="0"/>
              <a:t>fall</a:t>
            </a:r>
            <a:endParaRPr lang="en-AU" sz="2200" dirty="0"/>
          </a:p>
          <a:p>
            <a:pPr marL="0" indent="0">
              <a:buNone/>
            </a:pPr>
            <a:endParaRPr lang="en-AU" sz="2200" dirty="0"/>
          </a:p>
          <a:p>
            <a:pPr marL="0" indent="0">
              <a:buNone/>
            </a:pPr>
            <a:r>
              <a:rPr lang="en-AU" sz="2200" dirty="0"/>
              <a:t>The platform should be </a:t>
            </a:r>
          </a:p>
          <a:p>
            <a:r>
              <a:rPr lang="en-AU" sz="2200" dirty="0"/>
              <a:t>Of robust construction </a:t>
            </a:r>
          </a:p>
          <a:p>
            <a:r>
              <a:rPr lang="en-AU" sz="2200" dirty="0"/>
              <a:t>designed to withstand the maximum impact </a:t>
            </a:r>
            <a:r>
              <a:rPr lang="en-AU" sz="2200" dirty="0" smtClean="0"/>
              <a:t>load</a:t>
            </a:r>
            <a:endParaRPr lang="en-AU" sz="2200" dirty="0"/>
          </a:p>
          <a:p>
            <a:pPr marL="0" indent="0">
              <a:buNone/>
            </a:pPr>
            <a:r>
              <a:rPr lang="en-AU" sz="2200" dirty="0"/>
              <a:t>Scaffolding components may be used to construct catch platforms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218" y="1764774"/>
            <a:ext cx="4020561" cy="3520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0217" y="5239556"/>
            <a:ext cx="428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Figure 20: </a:t>
            </a:r>
            <a:r>
              <a:rPr lang="en-AU" dirty="0"/>
              <a:t>An example of a catch platform below a work area.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BE75382-2C52-49CF-919D-6E5F9B322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2560" y="632487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Industrial safety 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20826"/>
            <a:ext cx="10972800" cy="3613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/>
              <a:t>Safety nets can provide a satisfactory means of protection while allowing workers maximum freedom of </a:t>
            </a:r>
            <a:r>
              <a:rPr lang="en-AU" sz="3200" dirty="0" smtClean="0"/>
              <a:t>movement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 smtClean="0"/>
              <a:t>They </a:t>
            </a:r>
            <a:r>
              <a:rPr lang="en-AU" sz="3200" dirty="0"/>
              <a:t>should not be used to enter or exit a work area or as a working </a:t>
            </a:r>
            <a:r>
              <a:rPr lang="en-AU" sz="3200" dirty="0" smtClean="0"/>
              <a:t>platform</a:t>
            </a:r>
            <a:endParaRPr lang="en-AU" sz="3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3118444-E153-4A5A-A844-0070BC154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7780" y="6311871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Industrial fall-arrest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63" y="1548178"/>
            <a:ext cx="6625839" cy="48753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sz="4300" b="1" dirty="0"/>
              <a:t>May consist of the following: </a:t>
            </a:r>
          </a:p>
          <a:p>
            <a:r>
              <a:rPr lang="en-AU" sz="4300" dirty="0" smtClean="0"/>
              <a:t>anchorages </a:t>
            </a:r>
            <a:endParaRPr lang="en-AU" sz="4300" dirty="0"/>
          </a:p>
          <a:p>
            <a:r>
              <a:rPr lang="en-AU" sz="4300" dirty="0"/>
              <a:t>inertia reel </a:t>
            </a:r>
          </a:p>
          <a:p>
            <a:r>
              <a:rPr lang="en-AU" sz="4300" dirty="0"/>
              <a:t>lanyard of fixed length </a:t>
            </a:r>
          </a:p>
          <a:p>
            <a:r>
              <a:rPr lang="en-AU" sz="4300" dirty="0"/>
              <a:t>retractable lifelines </a:t>
            </a:r>
          </a:p>
          <a:p>
            <a:r>
              <a:rPr lang="en-AU" sz="4300" dirty="0"/>
              <a:t>rope grabs </a:t>
            </a:r>
          </a:p>
          <a:p>
            <a:r>
              <a:rPr lang="en-AU" sz="4300" dirty="0"/>
              <a:t>wire grabs </a:t>
            </a:r>
          </a:p>
          <a:p>
            <a:r>
              <a:rPr lang="en-AU" sz="4300" dirty="0"/>
              <a:t>rail system </a:t>
            </a:r>
          </a:p>
          <a:p>
            <a:r>
              <a:rPr lang="en-AU" sz="4300" dirty="0"/>
              <a:t>shock absorbers</a:t>
            </a:r>
          </a:p>
          <a:p>
            <a:r>
              <a:rPr lang="en-AU" sz="4300" dirty="0"/>
              <a:t>snap hooks </a:t>
            </a:r>
          </a:p>
          <a:p>
            <a:r>
              <a:rPr lang="en-AU" sz="4300" dirty="0"/>
              <a:t>karabiners </a:t>
            </a:r>
          </a:p>
          <a:p>
            <a:r>
              <a:rPr lang="en-AU" sz="4300" dirty="0"/>
              <a:t>rescue equipment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019" y="1936661"/>
            <a:ext cx="5157261" cy="385304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9E74B7C-9981-49C3-88C4-DF20D9BEED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1536" y="6335469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Anchorage lines or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78951"/>
            <a:ext cx="8380576" cy="2876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Anchorage lines or rails are fall-arrest systems, which can be installed to provide continuous fall protection for persons using ladders or climbing </a:t>
            </a:r>
            <a:r>
              <a:rPr lang="en-AU" sz="2800" dirty="0" smtClean="0"/>
              <a:t>towers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4815"/>
          <a:stretch/>
        </p:blipFill>
        <p:spPr>
          <a:xfrm>
            <a:off x="9237786" y="1686303"/>
            <a:ext cx="2363258" cy="425951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9613485-8CE0-4F16-A369-6D59EDB8A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8602" y="631589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372</Words>
  <Application>Microsoft Office PowerPoint</Application>
  <PresentationFormat>Custom</PresentationFormat>
  <Paragraphs>43</Paragraphs>
  <Slides>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Gallery</vt:lpstr>
      <vt:lpstr>Perimeter guard rails</vt:lpstr>
      <vt:lpstr>Safety mesh </vt:lpstr>
      <vt:lpstr>Catch platforms</vt:lpstr>
      <vt:lpstr>Catch platforms</vt:lpstr>
      <vt:lpstr>Industrial safety nets</vt:lpstr>
      <vt:lpstr>Industrial fall-arrest systems</vt:lpstr>
      <vt:lpstr>Anchorage lines or rails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2020-02-13T22:26:35Z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