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5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47" d="100"/>
          <a:sy n="47" d="100"/>
        </p:scale>
        <p:origin x="-90" y="-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2-26T16:16:17.524" idx="1">
    <p:pos x="10" y="10"/>
    <p:text>Unable to find reference in the legislation for enforcement measures and potential outcome of legan proceedings.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47FECF-FAE2-425F-A63C-D17CC00D1030}" type="slidenum">
              <a:rPr lang="en-AU" altLang="en-US" smtClean="0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altLang="en-US" dirty="0">
                <a:latin typeface="Arial Narrow" panose="020B0606020202030204" pitchFamily="34" charset="0"/>
              </a:rPr>
              <a:t>The pyramid diagram  represents the escalating approach that regulators may adopt in relation to a work health and safety issue. </a:t>
            </a:r>
          </a:p>
          <a:p>
            <a:pPr eaLnBrk="1" hangingPunct="1"/>
            <a:r>
              <a:rPr lang="en-AU" altLang="en-US" dirty="0">
                <a:latin typeface="Arial Narrow" panose="020B0606020202030204" pitchFamily="34" charset="0"/>
              </a:rPr>
              <a:t>The lowest level of the pyramid involves an approach which is employed most frequently by regulators.  </a:t>
            </a:r>
          </a:p>
          <a:p>
            <a:pPr eaLnBrk="1" hangingPunct="1"/>
            <a:r>
              <a:rPr lang="en-AU" altLang="en-US" dirty="0">
                <a:latin typeface="Arial Narrow" panose="020B0606020202030204" pitchFamily="34" charset="0"/>
              </a:rPr>
              <a:t>Sanctions are at the top of the pyramid and are applied less frequently.  </a:t>
            </a:r>
          </a:p>
          <a:p>
            <a:pPr eaLnBrk="1" hangingPunct="1"/>
            <a:r>
              <a:rPr lang="en-AU" altLang="en-US" dirty="0">
                <a:latin typeface="Arial Narrow" panose="020B0606020202030204" pitchFamily="34" charset="0"/>
              </a:rPr>
              <a:t>This does not mean that regulators will always commence with provision of information and advice, and only use other tools in an escalated manner.  </a:t>
            </a:r>
          </a:p>
          <a:p>
            <a:pPr eaLnBrk="1" hangingPunct="1"/>
            <a:r>
              <a:rPr lang="en-AU" altLang="en-US" dirty="0">
                <a:latin typeface="Arial Narrow" panose="020B0606020202030204" pitchFamily="34" charset="0"/>
              </a:rPr>
              <a:t>Regulators will use the tools that are most appropriate in the particular circumstances. </a:t>
            </a:r>
          </a:p>
          <a:p>
            <a:pPr eaLnBrk="1" hangingPunct="1"/>
            <a:r>
              <a:rPr lang="en-AU" altLang="en-US" dirty="0">
                <a:latin typeface="Arial Narrow" panose="020B0606020202030204" pitchFamily="34" charset="0"/>
              </a:rPr>
              <a:t>Using a range of tools in the lower levels of the pyramid may often achieve compliance without needing to escalate to the more serious levels of sanctions. </a:t>
            </a:r>
          </a:p>
          <a:p>
            <a:pPr eaLnBrk="1" hangingPunct="1"/>
            <a:endParaRPr lang="en-AU" altLang="en-US" dirty="0">
              <a:latin typeface="Arial Narrow" panose="020B0606020202030204" pitchFamily="34" charset="0"/>
            </a:endParaRPr>
          </a:p>
          <a:p>
            <a:pPr eaLnBrk="1" hangingPunct="1"/>
            <a:r>
              <a:rPr lang="en-AU" altLang="en-US" b="1" dirty="0">
                <a:latin typeface="Arial Narrow" panose="020B0606020202030204" pitchFamily="34" charset="0"/>
              </a:rPr>
              <a:t>Enforcement measures</a:t>
            </a:r>
            <a:r>
              <a:rPr lang="en-AU" altLang="en-US" dirty="0">
                <a:latin typeface="Arial Narrow" panose="020B0606020202030204" pitchFamily="34" charset="0"/>
              </a:rPr>
              <a:t>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AU" altLang="en-US" dirty="0">
                <a:latin typeface="Arial Narrow" panose="020B0606020202030204" pitchFamily="34" charset="0"/>
                <a:cs typeface="Arial" panose="020B0604020202020204" pitchFamily="34" charset="0"/>
              </a:rPr>
              <a:t>Improvement Notices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AU" altLang="en-US" dirty="0">
                <a:latin typeface="Arial Narrow" panose="020B0606020202030204" pitchFamily="34" charset="0"/>
                <a:cs typeface="Arial" panose="020B0604020202020204" pitchFamily="34" charset="0"/>
              </a:rPr>
              <a:t>Prohibition Notices</a:t>
            </a:r>
          </a:p>
          <a:p>
            <a:pPr lvl="1">
              <a:spcAft>
                <a:spcPts val="554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AU" altLang="en-US" dirty="0">
                <a:latin typeface="Arial Narrow" panose="020B0606020202030204" pitchFamily="34" charset="0"/>
                <a:cs typeface="Arial" panose="020B0604020202020204" pitchFamily="34" charset="0"/>
              </a:rPr>
              <a:t>Non-disturbance notices</a:t>
            </a:r>
          </a:p>
          <a:p>
            <a:pPr lvl="1">
              <a:spcAft>
                <a:spcPts val="554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AU" altLang="en-US" dirty="0">
                <a:latin typeface="Arial Narrow" panose="020B0606020202030204" pitchFamily="34" charset="0"/>
                <a:cs typeface="Arial" panose="020B0604020202020204" pitchFamily="34" charset="0"/>
              </a:rPr>
              <a:t>Enforceable (WHS) undertakings</a:t>
            </a:r>
          </a:p>
          <a:p>
            <a:pPr>
              <a:spcBef>
                <a:spcPts val="554"/>
              </a:spcBef>
              <a:buClr>
                <a:srgbClr val="92D050"/>
              </a:buClr>
            </a:pPr>
            <a:endParaRPr lang="en-AU" alt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554"/>
              </a:spcBef>
              <a:buClr>
                <a:srgbClr val="92D050"/>
              </a:buClr>
            </a:pPr>
            <a:r>
              <a:rPr lang="en-AU" alt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Potential outcomes of legal proceedings: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AU" altLang="en-US" dirty="0">
                <a:latin typeface="Arial Narrow" panose="020B0606020202030204" pitchFamily="34" charset="0"/>
              </a:rPr>
              <a:t>Adverse publicity orders 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AU" altLang="en-US" dirty="0">
                <a:latin typeface="Arial Narrow" panose="020B0606020202030204" pitchFamily="34" charset="0"/>
              </a:rPr>
              <a:t>Orders for Restoration 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AU" altLang="en-US" dirty="0">
                <a:latin typeface="Arial Narrow" panose="020B0606020202030204" pitchFamily="34" charset="0"/>
              </a:rPr>
              <a:t>Work Health and Safety (WHS) project orders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AU" altLang="en-US" dirty="0">
                <a:latin typeface="Arial Narrow" panose="020B0606020202030204" pitchFamily="34" charset="0"/>
              </a:rPr>
              <a:t>Court ordered WHS undertakings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AU" altLang="en-US" dirty="0">
                <a:latin typeface="Arial Narrow" panose="020B0606020202030204" pitchFamily="34" charset="0"/>
              </a:rPr>
              <a:t> Injunctions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AU" altLang="en-US" dirty="0">
                <a:latin typeface="Arial Narrow" panose="020B0606020202030204" pitchFamily="34" charset="0"/>
              </a:rPr>
              <a:t>Training Order </a:t>
            </a:r>
          </a:p>
          <a:p>
            <a:pPr eaLnBrk="1" hangingPunct="1"/>
            <a:endParaRPr lang="en-AU" altLang="en-US" dirty="0">
              <a:latin typeface="Arial Narrow" panose="020B0606020202030204" pitchFamily="34" charset="0"/>
            </a:endParaRPr>
          </a:p>
          <a:p>
            <a:pPr eaLnBrk="1" hangingPunct="1"/>
            <a:endParaRPr lang="en-AU" altLang="en-US" sz="1300" dirty="0"/>
          </a:p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77747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84F677-049F-4C02-8467-6C49A45AD4AE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5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546350-078F-42A8-BBA2-6431C46FBBDC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810FA20-C678-4C14-ADD4-D7E049EDF1E0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D5BF20-E73A-45C5-B0A0-474E007A5F39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5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7"/>
          </p:nvPr>
        </p:nvSpPr>
        <p:spPr>
          <a:xfrm>
            <a:off x="993647" y="63356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26775D-FFCA-451F-9AB1-864EDCCA355C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3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92EB6E-5CD1-4AE0-A4D0-D6C8C5A9E898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omments" Target="../comments/commen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ctr"/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ESCALATING APPROACH OF REGULATORS</a:t>
            </a:r>
            <a:endParaRPr lang="en-AU" altLang="en-US" sz="3600" dirty="0">
              <a:solidFill>
                <a:schemeClr val="accent6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58723" name="Picture 6" descr="Compliance pyramid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1" y="1638007"/>
            <a:ext cx="6703484" cy="4276725"/>
          </a:xfrm>
          <a:noFill/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2CA6E4A7-8F1F-471B-A1E7-F39770C32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6588" y="6165305"/>
            <a:ext cx="649817" cy="487363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January 2020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8905895" y="6345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1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purl.org/dc/terms/"/>
    <ds:schemaRef ds:uri="http://purl.org/dc/dcmitype/"/>
    <ds:schemaRef ds:uri="http://schemas.microsoft.com/office/2006/metadata/properties"/>
    <ds:schemaRef ds:uri="16c05727-aa75-4e4a-9b5f-8a80a1165891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172</Words>
  <Application>Microsoft Office PowerPoint</Application>
  <PresentationFormat>Custom</PresentationFormat>
  <Paragraphs>25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Gallery</vt:lpstr>
      <vt:lpstr>ESCALATING APPROACH OF REGULATORS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2020-01-17T01:06:56Z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