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1122" y="9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0AFAA0-A6DB-4363-AD72-F408D8D5722B}" type="slidenum">
              <a:rPr lang="en-AU" altLang="en-US"/>
              <a:pPr/>
              <a:t>1</a:t>
            </a:fld>
            <a:endParaRPr lang="en-AU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781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E31888-A016-4444-B48C-8AA5BE95D3D2}" type="slidenum">
              <a:rPr lang="en-AU" altLang="en-US"/>
              <a:pPr/>
              <a:t>2</a:t>
            </a:fld>
            <a:endParaRPr lang="en-AU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27092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125423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2535" y="334013"/>
            <a:ext cx="964276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AU" altLang="en-US" dirty="0">
                <a:solidFill>
                  <a:srgbClr val="000099"/>
                </a:solidFill>
              </a:rPr>
              <a:t>PCBU – DUTY TO CONSULT WITH WORKERS</a:t>
            </a:r>
          </a:p>
        </p:txBody>
      </p:sp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1318113" y="1790094"/>
            <a:ext cx="9603275" cy="439694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AU" altLang="en-US" sz="2600" b="1" dirty="0" smtClean="0"/>
              <a:t>PCBUs </a:t>
            </a:r>
            <a:r>
              <a:rPr lang="en-AU" altLang="en-US" sz="2600" b="1" dirty="0"/>
              <a:t>must, so far as is reasonably practicable, consult with workers who:</a:t>
            </a:r>
          </a:p>
          <a:p>
            <a:pPr lvl="1"/>
            <a:r>
              <a:rPr lang="en-AU" altLang="en-US" sz="2600" dirty="0"/>
              <a:t>carry out work for the business or undertaking; or</a:t>
            </a:r>
          </a:p>
          <a:p>
            <a:pPr lvl="1"/>
            <a:r>
              <a:rPr lang="en-AU" altLang="en-US" sz="2600" dirty="0"/>
              <a:t>are, or are likely to be, directly affected by a matter relating to work health and safety.</a:t>
            </a:r>
          </a:p>
          <a:p>
            <a:pPr eaLnBrk="1" hangingPunct="1"/>
            <a:endParaRPr lang="en-AU" altLang="en-US" sz="2600" dirty="0"/>
          </a:p>
          <a:p>
            <a:pPr marL="0" indent="0" eaLnBrk="1" hangingPunct="1">
              <a:buNone/>
            </a:pPr>
            <a:r>
              <a:rPr lang="en-AU" altLang="en-US" sz="2600" b="1" dirty="0">
                <a:solidFill>
                  <a:srgbClr val="FF0000"/>
                </a:solidFill>
              </a:rPr>
              <a:t>Remember:</a:t>
            </a:r>
            <a:r>
              <a:rPr lang="en-AU" altLang="en-US" sz="2600" dirty="0">
                <a:solidFill>
                  <a:srgbClr val="FF0000"/>
                </a:solidFill>
              </a:rPr>
              <a:t> </a:t>
            </a:r>
            <a:endParaRPr lang="en-AU" altLang="en-US" sz="26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AU" altLang="en-US" sz="2600" b="1" i="1" dirty="0" smtClean="0"/>
              <a:t>Workers</a:t>
            </a:r>
            <a:r>
              <a:rPr lang="en-AU" altLang="en-US" sz="2600" dirty="0" smtClean="0"/>
              <a:t> </a:t>
            </a:r>
            <a:r>
              <a:rPr lang="en-AU" altLang="en-US" sz="2600" dirty="0"/>
              <a:t>include contractors, subcontractors, labour hire and volunteers.</a:t>
            </a:r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66417B2-BFE9-4D0A-95FC-673F0AC75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6558" y="624001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AU" altLang="en-US" dirty="0">
                <a:solidFill>
                  <a:srgbClr val="000099"/>
                </a:solidFill>
              </a:rPr>
              <a:t>DUTY TO CONSULT WITH WORKERS</a:t>
            </a:r>
          </a:p>
        </p:txBody>
      </p:sp>
      <p:sp>
        <p:nvSpPr>
          <p:cNvPr id="18434" name="Rectangle 2"/>
          <p:cNvSpPr>
            <a:spLocks noGrp="1"/>
          </p:cNvSpPr>
          <p:nvPr>
            <p:ph idx="1"/>
          </p:nvPr>
        </p:nvSpPr>
        <p:spPr>
          <a:xfrm>
            <a:off x="1294363" y="1603169"/>
            <a:ext cx="9603275" cy="447699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AU" altLang="en-US" sz="2400" b="1" dirty="0"/>
              <a:t>The WHS Act 2011 requires that the views</a:t>
            </a:r>
            <a:r>
              <a:rPr lang="en-AU" altLang="en-US" sz="2400" dirty="0"/>
              <a:t> of workers and HSR </a:t>
            </a:r>
            <a:r>
              <a:rPr lang="en-AU" altLang="en-US" sz="2400" b="1" u="sng" dirty="0"/>
              <a:t>must</a:t>
            </a:r>
            <a:r>
              <a:rPr lang="en-AU" altLang="en-US" sz="2400" dirty="0"/>
              <a:t> be taken into account before making a decision on a health and safety issue.</a:t>
            </a:r>
          </a:p>
          <a:p>
            <a:pPr eaLnBrk="1" hangingPunct="1"/>
            <a:endParaRPr lang="en-AU" altLang="en-US" sz="2400" b="1" dirty="0"/>
          </a:p>
          <a:p>
            <a:pPr marL="0" indent="0" eaLnBrk="1" hangingPunct="1">
              <a:buNone/>
            </a:pPr>
            <a:r>
              <a:rPr lang="en-AU" altLang="en-US" sz="2400" b="1" dirty="0"/>
              <a:t>Consultation procedures are to be used:</a:t>
            </a:r>
            <a:r>
              <a:rPr lang="en-AU" altLang="en-US" sz="2400" dirty="0"/>
              <a:t> </a:t>
            </a:r>
          </a:p>
          <a:p>
            <a:pPr lvl="1"/>
            <a:r>
              <a:rPr lang="en-AU" altLang="en-US" sz="2400" dirty="0"/>
              <a:t>where they have been agreed to by a PCBU </a:t>
            </a:r>
          </a:p>
          <a:p>
            <a:pPr marL="822325" lvl="1" indent="0">
              <a:buNone/>
            </a:pPr>
            <a:r>
              <a:rPr lang="en-AU" altLang="en-US" sz="2400" dirty="0"/>
              <a:t>and the workers; and</a:t>
            </a:r>
          </a:p>
          <a:p>
            <a:pPr lvl="1"/>
            <a:r>
              <a:rPr lang="en-AU" altLang="en-US" sz="2400" dirty="0"/>
              <a:t>they are consistent with the required ‘nature’ </a:t>
            </a:r>
          </a:p>
          <a:p>
            <a:pPr marL="822325" lvl="1" indent="0">
              <a:buNone/>
            </a:pPr>
            <a:r>
              <a:rPr lang="en-AU" altLang="en-US" sz="2400" dirty="0"/>
              <a:t>of </a:t>
            </a:r>
            <a:r>
              <a:rPr lang="en-AU" altLang="en-US" sz="2400" dirty="0" smtClean="0"/>
              <a:t>consultation</a:t>
            </a:r>
            <a:endParaRPr lang="en-AU" altLang="en-US" sz="24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18436" name="Picture 3" descr="C:\Users\Powell\AppData\Local\Microsoft\Windows\Temporary Internet Files\Content.IE5\3TQFYJE3\MPj0443497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51" y="2885375"/>
            <a:ext cx="286808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7E38964-E2FB-41F3-8C2F-59148AAB6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4683" y="624835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132</Words>
  <Application>Microsoft Office PowerPoint</Application>
  <PresentationFormat>Custom</PresentationFormat>
  <Paragraphs>19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PCBU – DUTY TO CONSULT WITH WORKERS</vt:lpstr>
      <vt:lpstr>DUTY TO CONSULT WITH WORKERS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2020-04-21T04:19:34Z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