
<file path=[Content_Types].xml><?xml version="1.0" encoding="utf-8"?>
<Types xmlns="http://schemas.openxmlformats.org/package/2006/content-types">
  <Default Extension="png" ContentType="image/pn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8" r:id="rId4"/>
  </p:sldMasterIdLst>
  <p:notesMasterIdLst>
    <p:notesMasterId r:id="rId9"/>
  </p:notesMasterIdLst>
  <p:handoutMasterIdLst>
    <p:handoutMasterId r:id="rId10"/>
  </p:handoutMasterIdLst>
  <p:sldIdLst>
    <p:sldId id="276" r:id="rId5"/>
    <p:sldId id="277" r:id="rId6"/>
    <p:sldId id="278" r:id="rId7"/>
    <p:sldId id="27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autoAdjust="0"/>
  </p:normalViewPr>
  <p:slideViewPr>
    <p:cSldViewPr snapToGrid="0">
      <p:cViewPr>
        <p:scale>
          <a:sx n="80" d="100"/>
          <a:sy n="80" d="100"/>
        </p:scale>
        <p:origin x="114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74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t>1/21/2020</a:t>
            </a:fld>
            <a:endParaRPr lang="en-US" dirty="0"/>
          </a:p>
        </p:txBody>
      </p:sp>
      <p:sp>
        <p:nvSpPr>
          <p:cNvPr id="4" name="Footer Placeholder 3">
            <a:extLst>
              <a:ext uri="{FF2B5EF4-FFF2-40B4-BE49-F238E27FC236}">
                <a16:creationId xmlns="" xmlns:a16="http://schemas.microsoft.com/office/drawing/2014/main"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t>1/21/2020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dirty="0"/>
              <a:t>providing and maintaining a working environment that is safe and without risks to health, including the entering and exiting of the workplace</a:t>
            </a:r>
          </a:p>
          <a:p>
            <a:pPr lvl="0"/>
            <a:r>
              <a:rPr lang="en-AU" sz="1200" dirty="0"/>
              <a:t>providing and maintaining plant, structure and systems of work that are safe and do not pose health risks (e.g. providing effective guards on machines and regulating the pace and frequency of work)</a:t>
            </a:r>
          </a:p>
          <a:p>
            <a:pPr lvl="0"/>
            <a:r>
              <a:rPr lang="en-AU" sz="1200" dirty="0"/>
              <a:t>ensuring the safe use, handling, storage and transport of plant, structure and substances (e.g. toxic chemicals, dusts and fibres) </a:t>
            </a:r>
          </a:p>
          <a:p>
            <a:pPr lvl="0"/>
            <a:r>
              <a:rPr lang="en-AU" sz="1200" dirty="0"/>
              <a:t>providing adequate facilities for the welfare of workers at workplaces under their management and control (e.g. washrooms, lockers and dining areas)</a:t>
            </a:r>
          </a:p>
          <a:p>
            <a:pPr lvl="0"/>
            <a:r>
              <a:rPr lang="en-AU" sz="1200" dirty="0"/>
              <a:t>providing workers with information, instruction, training or supervision needed for them to work safely and without risks to their health</a:t>
            </a:r>
          </a:p>
          <a:p>
            <a:pPr lvl="0"/>
            <a:r>
              <a:rPr lang="en-AU" sz="1200" dirty="0"/>
              <a:t>monitoring the health of their workers and the conditions of the workplace under their management and control to prevent injury or illness</a:t>
            </a:r>
          </a:p>
          <a:p>
            <a:pPr lvl="0"/>
            <a:r>
              <a:rPr lang="en-AU" sz="1200" dirty="0"/>
              <a:t>maintaining any accommodation owned or under their management and control to ensure the health and safety of workers occupying the premises.</a:t>
            </a:r>
          </a:p>
          <a:p>
            <a:endParaRPr lang="en-AU" dirty="0"/>
          </a:p>
        </p:txBody>
      </p:sp>
      <p:sp>
        <p:nvSpPr>
          <p:cNvPr id="4" name="Slide Number Placeholder 3"/>
          <p:cNvSpPr>
            <a:spLocks noGrp="1"/>
          </p:cNvSpPr>
          <p:nvPr>
            <p:ph type="sldNum" sz="quarter" idx="5"/>
          </p:nvPr>
        </p:nvSpPr>
        <p:spPr/>
        <p:txBody>
          <a:bodyPr/>
          <a:lstStyle/>
          <a:p>
            <a:fld id="{4EDE1C02-7DAC-497C-A284-D95AEC94F224}" type="slidenum">
              <a:rPr lang="en-AU" smtClean="0"/>
              <a:t>1</a:t>
            </a:fld>
            <a:endParaRPr lang="en-AU" dirty="0"/>
          </a:p>
        </p:txBody>
      </p:sp>
    </p:spTree>
    <p:extLst>
      <p:ext uri="{BB962C8B-B14F-4D97-AF65-F5344CB8AC3E}">
        <p14:creationId xmlns:p14="http://schemas.microsoft.com/office/powerpoint/2010/main" val="20734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dirty="0"/>
              <a:t>providing and maintaining a working environment that is safe and without risks to health, including the entering and exiting of the workplace</a:t>
            </a:r>
          </a:p>
          <a:p>
            <a:pPr lvl="0"/>
            <a:r>
              <a:rPr lang="en-AU" sz="1200" dirty="0"/>
              <a:t>providing and maintaining plant, structure and systems of work that are safe and do not pose health risks (e.g. providing effective guards on machines and regulating the pace and frequency of work)</a:t>
            </a:r>
          </a:p>
          <a:p>
            <a:pPr lvl="0"/>
            <a:r>
              <a:rPr lang="en-AU" sz="1200" dirty="0"/>
              <a:t>ensuring the safe use, handling, storage and transport of plant, structure and substances (e.g. toxic chemicals, dusts and fibres) </a:t>
            </a:r>
          </a:p>
          <a:p>
            <a:pPr lvl="0"/>
            <a:r>
              <a:rPr lang="en-AU" sz="1200" dirty="0"/>
              <a:t>providing adequate facilities for the welfare of workers at workplaces under their management and control (e.g. washrooms, lockers and dining areas)</a:t>
            </a:r>
          </a:p>
          <a:p>
            <a:pPr lvl="0"/>
            <a:r>
              <a:rPr lang="en-AU" sz="1200" dirty="0"/>
              <a:t>providing workers with information, instruction, training or supervision needed for them to work safely and without risks to their health</a:t>
            </a:r>
          </a:p>
          <a:p>
            <a:pPr lvl="0"/>
            <a:r>
              <a:rPr lang="en-AU" sz="1200" dirty="0"/>
              <a:t>monitoring the health of their workers and the conditions of the workplace under their management and control to prevent injury or illness</a:t>
            </a:r>
          </a:p>
          <a:p>
            <a:pPr lvl="0"/>
            <a:r>
              <a:rPr lang="en-AU" sz="1200" dirty="0"/>
              <a:t>maintaining any accommodation owned or under their management and control to ensure the health and safety of workers occupying the premises.</a:t>
            </a:r>
          </a:p>
          <a:p>
            <a:endParaRPr lang="en-AU" dirty="0"/>
          </a:p>
        </p:txBody>
      </p:sp>
      <p:sp>
        <p:nvSpPr>
          <p:cNvPr id="4" name="Slide Number Placeholder 3"/>
          <p:cNvSpPr>
            <a:spLocks noGrp="1"/>
          </p:cNvSpPr>
          <p:nvPr>
            <p:ph type="sldNum" sz="quarter" idx="5"/>
          </p:nvPr>
        </p:nvSpPr>
        <p:spPr/>
        <p:txBody>
          <a:bodyPr/>
          <a:lstStyle/>
          <a:p>
            <a:fld id="{4EDE1C02-7DAC-497C-A284-D95AEC94F224}" type="slidenum">
              <a:rPr lang="en-AU" smtClean="0"/>
              <a:t>2</a:t>
            </a:fld>
            <a:endParaRPr lang="en-AU" dirty="0"/>
          </a:p>
        </p:txBody>
      </p:sp>
    </p:spTree>
    <p:extLst>
      <p:ext uri="{BB962C8B-B14F-4D97-AF65-F5344CB8AC3E}">
        <p14:creationId xmlns:p14="http://schemas.microsoft.com/office/powerpoint/2010/main" val="3816665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dirty="0"/>
              <a:t>Click to edit Master title style</a:t>
            </a:r>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Date Placeholder 3"/>
          <p:cNvSpPr>
            <a:spLocks noGrp="1"/>
          </p:cNvSpPr>
          <p:nvPr>
            <p:ph type="dt" sz="half" idx="2"/>
          </p:nvPr>
        </p:nvSpPr>
        <p:spPr>
          <a:xfrm>
            <a:off x="841247" y="6183277"/>
            <a:ext cx="1755649" cy="496424"/>
          </a:xfrm>
          <a:prstGeom prst="rect">
            <a:avLst/>
          </a:prstGeom>
        </p:spPr>
        <p:txBody>
          <a:bodyPr vert="horz" lIns="91440" tIns="45720" rIns="91440" bIns="45720" rtlCol="0" anchor="ctr"/>
          <a:lstStyle>
            <a:lvl1pPr algn="l">
              <a:defRPr sz="1200" b="1">
                <a:solidFill>
                  <a:schemeClr val="tx1"/>
                </a:solidFill>
                <a:latin typeface="Calibri" panose="020F0502020204030204" pitchFamily="34" charset="0"/>
                <a:cs typeface="Calibri" panose="020F0502020204030204" pitchFamily="34" charset="0"/>
              </a:defRPr>
            </a:lvl1pPr>
          </a:lstStyle>
          <a:p>
            <a:fld id="{0284F677-049F-4C02-8467-6C49A45AD4AE}" type="datetime3">
              <a:rPr lang="en-AU" smtClean="0">
                <a:solidFill>
                  <a:prstClr val="black"/>
                </a:solidFill>
              </a:rPr>
              <a:pPr/>
              <a:t>21 January, 2020</a:t>
            </a:fld>
            <a:endParaRPr lang="en-US" dirty="0">
              <a:solidFill>
                <a:prstClr val="black"/>
              </a:solidFill>
            </a:endParaRPr>
          </a:p>
        </p:txBody>
      </p:sp>
      <p:sp>
        <p:nvSpPr>
          <p:cNvPr id="7"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649702823"/>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xmlns="" id="{C414FF1F-6558-4E39-87DB-276E44F5477C}"/>
              </a:ext>
            </a:extLst>
          </p:cNvPr>
          <p:cNvSpPr>
            <a:spLocks noGrp="1"/>
          </p:cNvSpPr>
          <p:nvPr>
            <p:ph type="title"/>
          </p:nvPr>
        </p:nvSpPr>
        <p:spPr/>
        <p:txBody>
          <a:bodyPr/>
          <a:lstStyle/>
          <a:p>
            <a:r>
              <a:rPr lang="en-US" noProof="0"/>
              <a:t>Click to edit Master title style</a:t>
            </a:r>
          </a:p>
        </p:txBody>
      </p:sp>
      <p:sp>
        <p:nvSpPr>
          <p:cNvPr id="7" name="Date Placeholder 3"/>
          <p:cNvSpPr>
            <a:spLocks noGrp="1"/>
          </p:cNvSpPr>
          <p:nvPr>
            <p:ph type="dt" sz="half" idx="2"/>
          </p:nvPr>
        </p:nvSpPr>
        <p:spPr>
          <a:xfrm>
            <a:off x="841247" y="6183277"/>
            <a:ext cx="1755649" cy="496424"/>
          </a:xfrm>
          <a:prstGeom prst="rect">
            <a:avLst/>
          </a:prstGeom>
        </p:spPr>
        <p:txBody>
          <a:bodyPr vert="horz" lIns="91440" tIns="45720" rIns="91440" bIns="45720" rtlCol="0" anchor="ctr"/>
          <a:lstStyle>
            <a:lvl1pPr algn="l">
              <a:defRPr sz="1200" b="1">
                <a:solidFill>
                  <a:schemeClr val="tx1"/>
                </a:solidFill>
                <a:latin typeface="Calibri" panose="020F0502020204030204" pitchFamily="34" charset="0"/>
                <a:cs typeface="Calibri" panose="020F0502020204030204" pitchFamily="34" charset="0"/>
              </a:defRPr>
            </a:lvl1pPr>
          </a:lstStyle>
          <a:p>
            <a:fld id="{D1546350-078F-42A8-BBA2-6431C46FBBDC}" type="datetime3">
              <a:rPr lang="en-AU" smtClean="0">
                <a:solidFill>
                  <a:prstClr val="black"/>
                </a:solidFill>
              </a:rPr>
              <a:pPr/>
              <a:t>21 January, 2020</a:t>
            </a:fld>
            <a:endParaRPr lang="en-US" dirty="0">
              <a:solidFill>
                <a:prstClr val="black"/>
              </a:solidFill>
            </a:endParaRPr>
          </a:p>
        </p:txBody>
      </p:sp>
      <p:sp>
        <p:nvSpPr>
          <p:cNvPr id="8"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596192431"/>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xmlns="" id="{3DF0054B-B64C-418E-A1B8-428EE4A1DB50}"/>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xmlns=""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
        <p:nvSpPr>
          <p:cNvPr id="8" name="Date Placeholder 3"/>
          <p:cNvSpPr>
            <a:spLocks noGrp="1"/>
          </p:cNvSpPr>
          <p:nvPr>
            <p:ph type="dt" sz="half" idx="2"/>
          </p:nvPr>
        </p:nvSpPr>
        <p:spPr>
          <a:xfrm>
            <a:off x="841247" y="6183277"/>
            <a:ext cx="1755649" cy="496424"/>
          </a:xfrm>
          <a:prstGeom prst="rect">
            <a:avLst/>
          </a:prstGeom>
        </p:spPr>
        <p:txBody>
          <a:bodyPr vert="horz" lIns="91440" tIns="45720" rIns="91440" bIns="45720" rtlCol="0" anchor="ctr"/>
          <a:lstStyle>
            <a:lvl1pPr algn="l">
              <a:defRPr sz="1200" b="1">
                <a:solidFill>
                  <a:schemeClr val="tx1"/>
                </a:solidFill>
                <a:latin typeface="Calibri" panose="020F0502020204030204" pitchFamily="34" charset="0"/>
                <a:cs typeface="Calibri" panose="020F0502020204030204" pitchFamily="34" charset="0"/>
              </a:defRPr>
            </a:lvl1pPr>
          </a:lstStyle>
          <a:p>
            <a:fld id="{9810FA20-C678-4C14-ADD4-D7E049EDF1E0}" type="datetime3">
              <a:rPr lang="en-AU" smtClean="0">
                <a:solidFill>
                  <a:prstClr val="black"/>
                </a:solidFill>
              </a:rPr>
              <a:pPr/>
              <a:t>21 January, 2020</a:t>
            </a:fld>
            <a:endParaRPr lang="en-US" dirty="0">
              <a:solidFill>
                <a:prstClr val="black"/>
              </a:solidFill>
            </a:endParaRPr>
          </a:p>
        </p:txBody>
      </p:sp>
      <p:grpSp>
        <p:nvGrpSpPr>
          <p:cNvPr id="9" name="Group 8">
            <a:extLst>
              <a:ext uri="{FF2B5EF4-FFF2-40B4-BE49-F238E27FC236}">
                <a16:creationId xmlns:a16="http://schemas.microsoft.com/office/drawing/2014/main" xmlns="" id="{470C3713-5445-470D-B104-96BF65FDD9E9}"/>
              </a:ext>
            </a:extLst>
          </p:cNvPr>
          <p:cNvGrpSpPr/>
          <p:nvPr userDrawn="1"/>
        </p:nvGrpSpPr>
        <p:grpSpPr>
          <a:xfrm>
            <a:off x="4718304" y="6322427"/>
            <a:ext cx="2597785" cy="399415"/>
            <a:chOff x="2882265" y="0"/>
            <a:chExt cx="2598086" cy="451669"/>
          </a:xfrm>
        </p:grpSpPr>
        <p:pic>
          <p:nvPicPr>
            <p:cNvPr id="10" name="Picture 9" descr="A picture containing building&#10;&#10;Description automatically generated">
              <a:extLst>
                <a:ext uri="{FF2B5EF4-FFF2-40B4-BE49-F238E27FC236}">
                  <a16:creationId xmlns:a16="http://schemas.microsoft.com/office/drawing/2014/main" xmlns="" id="{B93D3865-1DCC-42FB-907F-9495F94A7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2265" y="75278"/>
              <a:ext cx="302547" cy="302547"/>
            </a:xfrm>
            <a:prstGeom prst="rect">
              <a:avLst/>
            </a:prstGeom>
          </p:spPr>
        </p:pic>
        <p:sp>
          <p:nvSpPr>
            <p:cNvPr id="11" name="TextBox 7">
              <a:extLst>
                <a:ext uri="{FF2B5EF4-FFF2-40B4-BE49-F238E27FC236}">
                  <a16:creationId xmlns:a16="http://schemas.microsoft.com/office/drawing/2014/main" xmlns="" id="{6B6D3960-23C1-4409-83A8-7499C7F0537E}"/>
                </a:ext>
              </a:extLst>
            </p:cNvPr>
            <p:cNvSpPr txBox="1"/>
            <p:nvPr userDrawn="1"/>
          </p:nvSpPr>
          <p:spPr>
            <a:xfrm>
              <a:off x="3184826" y="0"/>
              <a:ext cx="2295525" cy="451669"/>
            </a:xfrm>
            <a:prstGeom prst="rect">
              <a:avLst/>
            </a:prstGeom>
            <a:noFill/>
          </p:spPr>
          <p:txBody>
            <a:bodyPr wrap="square" rtlCol="0">
              <a:noAutofit/>
            </a:bodyPr>
            <a:lstStyle/>
            <a:p>
              <a:pPr algn="ctr" eaLnBrk="0" fontAlgn="base" hangingPunct="0">
                <a:lnSpc>
                  <a:spcPct val="105000"/>
                </a:lnSpc>
                <a:spcAft>
                  <a:spcPts val="800"/>
                </a:spcAft>
              </a:pPr>
              <a:r>
                <a:rPr lang="en-AU" b="1" dirty="0">
                  <a:solidFill>
                    <a:srgbClr val="000000"/>
                  </a:solidFill>
                  <a:latin typeface="Calibri" panose="020F0502020204030204" pitchFamily="34" charset="0"/>
                  <a:ea typeface="Calibri" panose="020F0502020204030204" pitchFamily="34" charset="0"/>
                  <a:cs typeface="Calibri" panose="020F0502020204030204" pitchFamily="34" charset="0"/>
                </a:rPr>
                <a:t>Achieve Best Practice</a:t>
              </a:r>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424877467"/>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9" name="Straight Connector 8">
            <a:extLst>
              <a:ext uri="{FF2B5EF4-FFF2-40B4-BE49-F238E27FC236}">
                <a16:creationId xmlns:a16="http://schemas.microsoft.com/office/drawing/2014/main" xmlns=""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xmlns="" id="{1B74F78C-6D32-47C3-ABB2-6E7092A9C4A3}"/>
              </a:ext>
            </a:extLst>
          </p:cNvPr>
          <p:cNvSpPr>
            <a:spLocks noGrp="1"/>
          </p:cNvSpPr>
          <p:nvPr>
            <p:ph type="title"/>
          </p:nvPr>
        </p:nvSpPr>
        <p:spPr/>
        <p:txBody>
          <a:bodyPr/>
          <a:lstStyle/>
          <a:p>
            <a:r>
              <a:rPr lang="en-US" noProof="0"/>
              <a:t>Click to edit Master title style</a:t>
            </a:r>
          </a:p>
        </p:txBody>
      </p:sp>
      <p:sp>
        <p:nvSpPr>
          <p:cNvPr id="8" name="Date Placeholder 3"/>
          <p:cNvSpPr>
            <a:spLocks noGrp="1"/>
          </p:cNvSpPr>
          <p:nvPr>
            <p:ph type="dt" sz="half" idx="10"/>
          </p:nvPr>
        </p:nvSpPr>
        <p:spPr>
          <a:xfrm>
            <a:off x="841247" y="6183277"/>
            <a:ext cx="1755649" cy="496424"/>
          </a:xfrm>
          <a:prstGeom prst="rect">
            <a:avLst/>
          </a:prstGeom>
        </p:spPr>
        <p:txBody>
          <a:bodyPr vert="horz" lIns="91440" tIns="45720" rIns="91440" bIns="45720" rtlCol="0" anchor="ctr"/>
          <a:lstStyle>
            <a:lvl1pPr algn="l">
              <a:defRPr sz="1200" b="1">
                <a:solidFill>
                  <a:schemeClr val="tx1"/>
                </a:solidFill>
                <a:latin typeface="Calibri" panose="020F0502020204030204" pitchFamily="34" charset="0"/>
                <a:cs typeface="Calibri" panose="020F0502020204030204" pitchFamily="34" charset="0"/>
              </a:defRPr>
            </a:lvl1pPr>
          </a:lstStyle>
          <a:p>
            <a:fld id="{A0D5BF20-E73A-45C5-B0A0-474E007A5F39}" type="datetime3">
              <a:rPr lang="en-AU" smtClean="0">
                <a:solidFill>
                  <a:prstClr val="black"/>
                </a:solidFill>
              </a:rPr>
              <a:pPr/>
              <a:t>21 January, 2020</a:t>
            </a:fld>
            <a:endParaRPr lang="en-US" dirty="0">
              <a:solidFill>
                <a:prstClr val="black"/>
              </a:solidFill>
            </a:endParaRPr>
          </a:p>
        </p:txBody>
      </p:sp>
      <p:grpSp>
        <p:nvGrpSpPr>
          <p:cNvPr id="10" name="Group 9">
            <a:extLst>
              <a:ext uri="{FF2B5EF4-FFF2-40B4-BE49-F238E27FC236}">
                <a16:creationId xmlns:a16="http://schemas.microsoft.com/office/drawing/2014/main" xmlns="" id="{470C3713-5445-470D-B104-96BF65FDD9E9}"/>
              </a:ext>
            </a:extLst>
          </p:cNvPr>
          <p:cNvGrpSpPr/>
          <p:nvPr userDrawn="1"/>
        </p:nvGrpSpPr>
        <p:grpSpPr>
          <a:xfrm>
            <a:off x="4718304" y="6322427"/>
            <a:ext cx="2597785" cy="399415"/>
            <a:chOff x="2882265" y="0"/>
            <a:chExt cx="2598086" cy="451669"/>
          </a:xfrm>
        </p:grpSpPr>
        <p:pic>
          <p:nvPicPr>
            <p:cNvPr id="11" name="Picture 10" descr="A picture containing building&#10;&#10;Description automatically generated">
              <a:extLst>
                <a:ext uri="{FF2B5EF4-FFF2-40B4-BE49-F238E27FC236}">
                  <a16:creationId xmlns:a16="http://schemas.microsoft.com/office/drawing/2014/main" xmlns="" id="{B93D3865-1DCC-42FB-907F-9495F94A7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2265" y="75278"/>
              <a:ext cx="302547" cy="302547"/>
            </a:xfrm>
            <a:prstGeom prst="rect">
              <a:avLst/>
            </a:prstGeom>
          </p:spPr>
        </p:pic>
        <p:sp>
          <p:nvSpPr>
            <p:cNvPr id="12" name="TextBox 7">
              <a:extLst>
                <a:ext uri="{FF2B5EF4-FFF2-40B4-BE49-F238E27FC236}">
                  <a16:creationId xmlns:a16="http://schemas.microsoft.com/office/drawing/2014/main" xmlns="" id="{6B6D3960-23C1-4409-83A8-7499C7F0537E}"/>
                </a:ext>
              </a:extLst>
            </p:cNvPr>
            <p:cNvSpPr txBox="1"/>
            <p:nvPr userDrawn="1"/>
          </p:nvSpPr>
          <p:spPr>
            <a:xfrm>
              <a:off x="3184826" y="0"/>
              <a:ext cx="2295525" cy="451669"/>
            </a:xfrm>
            <a:prstGeom prst="rect">
              <a:avLst/>
            </a:prstGeom>
            <a:noFill/>
          </p:spPr>
          <p:txBody>
            <a:bodyPr wrap="square" rtlCol="0">
              <a:noAutofit/>
            </a:bodyPr>
            <a:lstStyle/>
            <a:p>
              <a:pPr algn="ctr" eaLnBrk="0" fontAlgn="base" hangingPunct="0">
                <a:lnSpc>
                  <a:spcPct val="105000"/>
                </a:lnSpc>
                <a:spcAft>
                  <a:spcPts val="800"/>
                </a:spcAft>
              </a:pPr>
              <a:r>
                <a:rPr lang="en-AU" b="1" dirty="0">
                  <a:solidFill>
                    <a:srgbClr val="000000"/>
                  </a:solidFill>
                  <a:latin typeface="Calibri" panose="020F0502020204030204" pitchFamily="34" charset="0"/>
                  <a:ea typeface="Calibri" panose="020F0502020204030204" pitchFamily="34" charset="0"/>
                  <a:cs typeface="Calibri" panose="020F0502020204030204" pitchFamily="34" charset="0"/>
                </a:rPr>
                <a:t>Achieve Best Practice</a:t>
              </a:r>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13"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39338561"/>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Gallery ">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9" name="Straight Connector 8">
            <a:extLst>
              <a:ext uri="{FF2B5EF4-FFF2-40B4-BE49-F238E27FC236}">
                <a16:creationId xmlns:a16="http://schemas.microsoft.com/office/drawing/2014/main" xmlns=""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xmlns=""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xmlns=""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xmlns=""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a16="http://schemas.microsoft.com/office/drawing/2014/main" xmlns=""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a16="http://schemas.microsoft.com/office/drawing/2014/main" xmlns=""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xmlns=""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xmlns=""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a16="http://schemas.microsoft.com/office/drawing/2014/main" xmlns="" id="{2C1ABD52-D5FE-4FC2-8449-5DA0E52853E1}"/>
              </a:ext>
            </a:extLst>
          </p:cNvPr>
          <p:cNvSpPr>
            <a:spLocks noGrp="1"/>
          </p:cNvSpPr>
          <p:nvPr>
            <p:ph type="title"/>
          </p:nvPr>
        </p:nvSpPr>
        <p:spPr/>
        <p:txBody>
          <a:bodyPr/>
          <a:lstStyle/>
          <a:p>
            <a:r>
              <a:rPr lang="en-US" noProof="0"/>
              <a:t>Click to edit Master title style</a:t>
            </a:r>
          </a:p>
        </p:txBody>
      </p:sp>
      <p:sp>
        <p:nvSpPr>
          <p:cNvPr id="16"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solidFill>
                  <a:prstClr val="black">
                    <a:tint val="75000"/>
                  </a:prstClr>
                </a:solidFill>
              </a:rPr>
              <a:pPr/>
              <a:t>‹#›</a:t>
            </a:fld>
            <a:endParaRPr lang="en-AU" dirty="0">
              <a:solidFill>
                <a:prstClr val="black">
                  <a:tint val="75000"/>
                </a:prstClr>
              </a:solidFill>
            </a:endParaRPr>
          </a:p>
        </p:txBody>
      </p:sp>
      <p:sp>
        <p:nvSpPr>
          <p:cNvPr id="23" name="Date Placeholder 3"/>
          <p:cNvSpPr>
            <a:spLocks noGrp="1"/>
          </p:cNvSpPr>
          <p:nvPr>
            <p:ph type="dt" sz="half" idx="17"/>
          </p:nvPr>
        </p:nvSpPr>
        <p:spPr>
          <a:xfrm>
            <a:off x="993647" y="6335677"/>
            <a:ext cx="1755649" cy="496424"/>
          </a:xfrm>
          <a:prstGeom prst="rect">
            <a:avLst/>
          </a:prstGeom>
        </p:spPr>
        <p:txBody>
          <a:bodyPr vert="horz" lIns="91440" tIns="45720" rIns="91440" bIns="45720" rtlCol="0" anchor="ctr"/>
          <a:lstStyle>
            <a:lvl1pPr algn="l">
              <a:defRPr sz="1200" b="1">
                <a:solidFill>
                  <a:schemeClr val="tx1"/>
                </a:solidFill>
                <a:latin typeface="Calibri" panose="020F0502020204030204" pitchFamily="34" charset="0"/>
                <a:cs typeface="Calibri" panose="020F0502020204030204" pitchFamily="34" charset="0"/>
              </a:defRPr>
            </a:lvl1pPr>
          </a:lstStyle>
          <a:p>
            <a:fld id="{0C26775D-FFCA-451F-9AB1-864EDCCA355C}" type="datetime3">
              <a:rPr lang="en-AU" smtClean="0">
                <a:solidFill>
                  <a:prstClr val="black"/>
                </a:solidFill>
              </a:rPr>
              <a:pPr/>
              <a:t>21 January, 2020</a:t>
            </a:fld>
            <a:endParaRPr lang="en-US" dirty="0">
              <a:solidFill>
                <a:prstClr val="black"/>
              </a:solidFill>
            </a:endParaRPr>
          </a:p>
        </p:txBody>
      </p:sp>
      <p:sp>
        <p:nvSpPr>
          <p:cNvPr id="27" name="Slide Number Placeholder 4"/>
          <p:cNvSpPr txBox="1">
            <a:spLocks/>
          </p:cNvSpPr>
          <p:nvPr userDrawn="1"/>
        </p:nvSpPr>
        <p:spPr>
          <a:xfrm>
            <a:off x="10668000" y="6468244"/>
            <a:ext cx="829056" cy="4056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5436F02-7D71-4E9C-804A-36B671E9A855}"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427039550"/>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dirty="0"/>
              <a:t>Click to edit Master title style</a:t>
            </a:r>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2"/>
          </p:nvPr>
        </p:nvSpPr>
        <p:spPr>
          <a:xfrm>
            <a:off x="841247" y="6183277"/>
            <a:ext cx="1755649" cy="496424"/>
          </a:xfrm>
          <a:prstGeom prst="rect">
            <a:avLst/>
          </a:prstGeom>
        </p:spPr>
        <p:txBody>
          <a:bodyPr vert="horz" lIns="91440" tIns="45720" rIns="91440" bIns="45720" rtlCol="0" anchor="ctr"/>
          <a:lstStyle>
            <a:lvl1pPr algn="l">
              <a:defRPr sz="1200" b="1">
                <a:solidFill>
                  <a:schemeClr val="tx1"/>
                </a:solidFill>
                <a:latin typeface="Calibri" panose="020F0502020204030204" pitchFamily="34" charset="0"/>
                <a:cs typeface="Calibri" panose="020F0502020204030204" pitchFamily="34" charset="0"/>
              </a:defRPr>
            </a:lvl1pPr>
          </a:lstStyle>
          <a:p>
            <a:fld id="{F592EB6E-5CD1-4AE0-A4D0-D6C8C5A9E898}" type="datetime3">
              <a:rPr lang="en-AU" smtClean="0">
                <a:solidFill>
                  <a:prstClr val="black"/>
                </a:solidFill>
              </a:rPr>
              <a:pPr/>
              <a:t>21 January, 2020</a:t>
            </a:fld>
            <a:endParaRPr lang="en-US" dirty="0">
              <a:solidFill>
                <a:prstClr val="black"/>
              </a:solidFill>
            </a:endParaRPr>
          </a:p>
        </p:txBody>
      </p:sp>
      <p:cxnSp>
        <p:nvCxnSpPr>
          <p:cNvPr id="10" name="Straight Connector 9"/>
          <p:cNvCxnSpPr/>
          <p:nvPr/>
        </p:nvCxnSpPr>
        <p:spPr>
          <a:xfrm>
            <a:off x="3511296"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470C3713-5445-470D-B104-96BF65FDD9E9}"/>
              </a:ext>
            </a:extLst>
          </p:cNvPr>
          <p:cNvGrpSpPr/>
          <p:nvPr userDrawn="1"/>
        </p:nvGrpSpPr>
        <p:grpSpPr>
          <a:xfrm>
            <a:off x="4718304" y="6322427"/>
            <a:ext cx="2597785" cy="399415"/>
            <a:chOff x="2882265" y="0"/>
            <a:chExt cx="2598086" cy="451669"/>
          </a:xfrm>
        </p:grpSpPr>
        <p:pic>
          <p:nvPicPr>
            <p:cNvPr id="11" name="Picture 10" descr="A picture containing building&#10;&#10;Description automatically generated">
              <a:extLst>
                <a:ext uri="{FF2B5EF4-FFF2-40B4-BE49-F238E27FC236}">
                  <a16:creationId xmlns:a16="http://schemas.microsoft.com/office/drawing/2014/main" xmlns="" id="{B93D3865-1DCC-42FB-907F-9495F94A74D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82265" y="75278"/>
              <a:ext cx="302547" cy="302547"/>
            </a:xfrm>
            <a:prstGeom prst="rect">
              <a:avLst/>
            </a:prstGeom>
          </p:spPr>
        </p:pic>
        <p:sp>
          <p:nvSpPr>
            <p:cNvPr id="12" name="TextBox 7">
              <a:extLst>
                <a:ext uri="{FF2B5EF4-FFF2-40B4-BE49-F238E27FC236}">
                  <a16:creationId xmlns:a16="http://schemas.microsoft.com/office/drawing/2014/main" xmlns="" id="{6B6D3960-23C1-4409-83A8-7499C7F0537E}"/>
                </a:ext>
              </a:extLst>
            </p:cNvPr>
            <p:cNvSpPr txBox="1"/>
            <p:nvPr userDrawn="1"/>
          </p:nvSpPr>
          <p:spPr>
            <a:xfrm>
              <a:off x="3184826" y="0"/>
              <a:ext cx="2295525" cy="451669"/>
            </a:xfrm>
            <a:prstGeom prst="rect">
              <a:avLst/>
            </a:prstGeom>
            <a:noFill/>
          </p:spPr>
          <p:txBody>
            <a:bodyPr wrap="square" rtlCol="0">
              <a:noAutofit/>
            </a:bodyPr>
            <a:lstStyle/>
            <a:p>
              <a:pPr algn="ctr" eaLnBrk="0" fontAlgn="base" hangingPunct="0">
                <a:lnSpc>
                  <a:spcPct val="105000"/>
                </a:lnSpc>
                <a:spcAft>
                  <a:spcPts val="800"/>
                </a:spcAft>
              </a:pPr>
              <a:r>
                <a:rPr lang="en-AU" b="1" dirty="0">
                  <a:solidFill>
                    <a:srgbClr val="000000"/>
                  </a:solidFill>
                  <a:latin typeface="Calibri" panose="020F0502020204030204" pitchFamily="34" charset="0"/>
                  <a:ea typeface="Calibri" panose="020F0502020204030204" pitchFamily="34" charset="0"/>
                  <a:cs typeface="Calibri" panose="020F0502020204030204" pitchFamily="34" charset="0"/>
                </a:rPr>
                <a:t>Achieve Best Practice</a:t>
              </a:r>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5"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solidFill>
                  <a:prstClr val="black">
                    <a:tint val="75000"/>
                  </a:prstClr>
                </a:solidFill>
              </a:rPr>
              <a:pPr/>
              <a:t>‹#›</a:t>
            </a:fld>
            <a:endParaRPr lang="en-AU" dirty="0">
              <a:solidFill>
                <a:prstClr val="black">
                  <a:tint val="75000"/>
                </a:prstClr>
              </a:solidFill>
            </a:endParaRPr>
          </a:p>
        </p:txBody>
      </p:sp>
      <p:sp>
        <p:nvSpPr>
          <p:cNvPr id="6" name="Footer Placeholder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ndParaRPr>
          </a:p>
        </p:txBody>
      </p:sp>
    </p:spTree>
    <p:extLst>
      <p:ext uri="{BB962C8B-B14F-4D97-AF65-F5344CB8AC3E}">
        <p14:creationId xmlns:p14="http://schemas.microsoft.com/office/powerpoint/2010/main" val="23506500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i="0" kern="1200" cap="all">
          <a:solidFill>
            <a:schemeClr val="tx1"/>
          </a:solidFill>
          <a:effectLst/>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b="1" kern="1200">
          <a:solidFill>
            <a:schemeClr val="tx1"/>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b="1" kern="1200" cap="none" baseline="0">
          <a:solidFill>
            <a:schemeClr val="tx1"/>
          </a:solidFill>
          <a:effectLst/>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b="1" kern="1200">
          <a:solidFill>
            <a:schemeClr val="tx1"/>
          </a:solidFill>
          <a:effectLst/>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b="1" kern="1200" cap="none" baseline="0">
          <a:solidFill>
            <a:schemeClr val="tx1"/>
          </a:solidFill>
          <a:effectLst/>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b="1" kern="1200">
          <a:solidFill>
            <a:schemeClr val="tx1"/>
          </a:solidFill>
          <a:effectLst/>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600" dirty="0"/>
              <a:t>Duties of </a:t>
            </a:r>
            <a:r>
              <a:rPr lang="en-AU" sz="3600" dirty="0" smtClean="0"/>
              <a:t>the PCBU</a:t>
            </a:r>
            <a:endParaRPr lang="en-AU" sz="3600" dirty="0"/>
          </a:p>
        </p:txBody>
      </p:sp>
      <p:sp>
        <p:nvSpPr>
          <p:cNvPr id="3" name="Content Placeholder 2"/>
          <p:cNvSpPr>
            <a:spLocks noGrp="1"/>
          </p:cNvSpPr>
          <p:nvPr>
            <p:ph idx="1"/>
          </p:nvPr>
        </p:nvSpPr>
        <p:spPr>
          <a:xfrm>
            <a:off x="609600" y="1916403"/>
            <a:ext cx="10972800" cy="3628505"/>
          </a:xfrm>
        </p:spPr>
        <p:txBody>
          <a:bodyPr>
            <a:normAutofit fontScale="32500" lnSpcReduction="20000"/>
          </a:bodyPr>
          <a:lstStyle/>
          <a:p>
            <a:pPr lvl="0"/>
            <a:r>
              <a:rPr lang="en-AU" sz="8600" dirty="0"/>
              <a:t>providing and maintaining a working environment that is safe and without risks to health</a:t>
            </a:r>
          </a:p>
          <a:p>
            <a:pPr lvl="0"/>
            <a:r>
              <a:rPr lang="en-AU" sz="8600" dirty="0"/>
              <a:t>providing and maintaining plant, structure and systems of work that are safe and do not pose health risks </a:t>
            </a:r>
          </a:p>
          <a:p>
            <a:pPr lvl="0"/>
            <a:r>
              <a:rPr lang="en-AU" sz="8600" dirty="0"/>
              <a:t>ensuring the safe use, handling, storage and transport of plant, structure and substances</a:t>
            </a:r>
          </a:p>
          <a:p>
            <a:pPr lvl="0"/>
            <a:r>
              <a:rPr lang="en-AU" sz="8600" dirty="0"/>
              <a:t>providing adequate facilities for the welfare of workers at workplaces </a:t>
            </a:r>
          </a:p>
          <a:p>
            <a:endParaRPr lang="en-AU" dirty="0"/>
          </a:p>
        </p:txBody>
      </p:sp>
      <p:pic>
        <p:nvPicPr>
          <p:cNvPr id="4" name="Recorded Sound">
            <a:hlinkClick r:id="" action="ppaction://media"/>
            <a:extLst>
              <a:ext uri="{FF2B5EF4-FFF2-40B4-BE49-F238E27FC236}">
                <a16:creationId xmlns:a16="http://schemas.microsoft.com/office/drawing/2014/main" xmlns="" id="{6287143E-E1E0-4582-A42F-A1B146C8FAC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41125" y="6370638"/>
            <a:ext cx="649817" cy="487363"/>
          </a:xfrm>
          <a:prstGeom prst="rect">
            <a:avLst/>
          </a:prstGeom>
        </p:spPr>
      </p:pic>
      <p:sp>
        <p:nvSpPr>
          <p:cNvPr id="5" name="Slide Number Placeholder 6"/>
          <p:cNvSpPr txBox="1">
            <a:spLocks/>
          </p:cNvSpPr>
          <p:nvPr/>
        </p:nvSpPr>
        <p:spPr>
          <a:xfrm>
            <a:off x="10515600" y="6315844"/>
            <a:ext cx="829056" cy="4056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5436F02-7D71-4E9C-804A-36B671E9A855}" type="slidenum">
              <a:rPr lang="en-AU" sz="1400" smtClean="0">
                <a:latin typeface="Calibri" panose="020F0502020204030204" pitchFamily="34" charset="0"/>
                <a:cs typeface="Calibri" panose="020F0502020204030204" pitchFamily="34" charset="0"/>
              </a:rPr>
              <a:pPr/>
              <a:t>1</a:t>
            </a:fld>
            <a:endParaRPr lang="en-AU" sz="1400" dirty="0">
              <a:latin typeface="Calibri" panose="020F0502020204030204" pitchFamily="34" charset="0"/>
              <a:cs typeface="Calibri" panose="020F0502020204030204" pitchFamily="34" charset="0"/>
            </a:endParaRPr>
          </a:p>
        </p:txBody>
      </p:sp>
      <p:sp>
        <p:nvSpPr>
          <p:cNvPr id="6" name="Date Placeholder 3">
            <a:extLst>
              <a:ext uri="{FF2B5EF4-FFF2-40B4-BE49-F238E27FC236}">
                <a16:creationId xmlns:a16="http://schemas.microsoft.com/office/drawing/2014/main" xmlns="" id="{EDB88DB0-3E25-479E-8306-08D41285DE27}"/>
              </a:ext>
            </a:extLst>
          </p:cNvPr>
          <p:cNvSpPr>
            <a:spLocks noGrp="1"/>
          </p:cNvSpPr>
          <p:nvPr/>
        </p:nvSpPr>
        <p:spPr>
          <a:xfrm>
            <a:off x="725063" y="6372098"/>
            <a:ext cx="2133600" cy="365125"/>
          </a:xfrm>
          <a:prstGeom prst="rect">
            <a:avLst/>
          </a:prstGeom>
        </p:spPr>
        <p:txBody>
          <a:bodyPr/>
          <a:lstStyle/>
          <a:p>
            <a:pPr eaLnBrk="0" fontAlgn="base" hangingPunct="0">
              <a:lnSpc>
                <a:spcPct val="106000"/>
              </a:lnSpc>
              <a:spcAft>
                <a:spcPts val="800"/>
              </a:spcAft>
            </a:pPr>
            <a:r>
              <a:rPr lang="en-AU"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21 </a:t>
            </a:r>
            <a:r>
              <a:rPr lang="en-AU"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January 2020</a:t>
            </a:r>
            <a:endParaRPr lang="en-AU" sz="1100"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02364731"/>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600" dirty="0"/>
              <a:t>Duties of the PCBU</a:t>
            </a:r>
          </a:p>
        </p:txBody>
      </p:sp>
      <p:sp>
        <p:nvSpPr>
          <p:cNvPr id="3" name="Content Placeholder 2"/>
          <p:cNvSpPr>
            <a:spLocks noGrp="1"/>
          </p:cNvSpPr>
          <p:nvPr>
            <p:ph idx="1"/>
          </p:nvPr>
        </p:nvSpPr>
        <p:spPr>
          <a:xfrm>
            <a:off x="609600" y="2137410"/>
            <a:ext cx="10972800" cy="3337560"/>
          </a:xfrm>
        </p:spPr>
        <p:txBody>
          <a:bodyPr>
            <a:normAutofit fontScale="85000" lnSpcReduction="10000"/>
          </a:bodyPr>
          <a:lstStyle/>
          <a:p>
            <a:pPr lvl="0"/>
            <a:r>
              <a:rPr lang="en-AU" sz="4000" dirty="0"/>
              <a:t>providing workers with information, instruction, training or supervision needed for them to work safely</a:t>
            </a:r>
          </a:p>
          <a:p>
            <a:pPr lvl="0"/>
            <a:r>
              <a:rPr lang="en-AU" sz="4000" dirty="0"/>
              <a:t>monitoring the health of their workers and the conditions of the workplace under their management and control</a:t>
            </a:r>
          </a:p>
          <a:p>
            <a:pPr lvl="0"/>
            <a:r>
              <a:rPr lang="en-AU" sz="4000" dirty="0"/>
              <a:t>maintaining any accommodation provided for workers</a:t>
            </a:r>
          </a:p>
          <a:p>
            <a:endParaRPr lang="en-AU" dirty="0"/>
          </a:p>
        </p:txBody>
      </p:sp>
      <p:pic>
        <p:nvPicPr>
          <p:cNvPr id="4" name="Recorded Sound">
            <a:hlinkClick r:id="" action="ppaction://media"/>
            <a:extLst>
              <a:ext uri="{FF2B5EF4-FFF2-40B4-BE49-F238E27FC236}">
                <a16:creationId xmlns:a16="http://schemas.microsoft.com/office/drawing/2014/main" xmlns="" id="{AAA05D02-921C-4661-B23C-D42A5EC0FDFF}"/>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82401" y="6344444"/>
            <a:ext cx="649817" cy="487363"/>
          </a:xfrm>
          <a:prstGeom prst="rect">
            <a:avLst/>
          </a:prstGeom>
        </p:spPr>
      </p:pic>
      <p:sp>
        <p:nvSpPr>
          <p:cNvPr id="5" name="Slide Number Placeholder 6"/>
          <p:cNvSpPr txBox="1">
            <a:spLocks/>
          </p:cNvSpPr>
          <p:nvPr/>
        </p:nvSpPr>
        <p:spPr>
          <a:xfrm>
            <a:off x="10515600" y="6315844"/>
            <a:ext cx="829056" cy="4056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5436F02-7D71-4E9C-804A-36B671E9A855}" type="slidenum">
              <a:rPr lang="en-AU" sz="1400" smtClean="0">
                <a:latin typeface="Calibri" panose="020F0502020204030204" pitchFamily="34" charset="0"/>
                <a:cs typeface="Calibri" panose="020F0502020204030204" pitchFamily="34" charset="0"/>
              </a:rPr>
              <a:pPr/>
              <a:t>2</a:t>
            </a:fld>
            <a:endParaRPr lang="en-AU" sz="1400" dirty="0">
              <a:latin typeface="Calibri" panose="020F0502020204030204" pitchFamily="34" charset="0"/>
              <a:cs typeface="Calibri" panose="020F0502020204030204" pitchFamily="34" charset="0"/>
            </a:endParaRPr>
          </a:p>
        </p:txBody>
      </p:sp>
      <p:sp>
        <p:nvSpPr>
          <p:cNvPr id="6" name="Date Placeholder 3">
            <a:extLst>
              <a:ext uri="{FF2B5EF4-FFF2-40B4-BE49-F238E27FC236}">
                <a16:creationId xmlns:a16="http://schemas.microsoft.com/office/drawing/2014/main" xmlns="" id="{EDB88DB0-3E25-479E-8306-08D41285DE27}"/>
              </a:ext>
            </a:extLst>
          </p:cNvPr>
          <p:cNvSpPr>
            <a:spLocks noGrp="1"/>
          </p:cNvSpPr>
          <p:nvPr/>
        </p:nvSpPr>
        <p:spPr>
          <a:xfrm>
            <a:off x="725063" y="6372098"/>
            <a:ext cx="2133600" cy="365125"/>
          </a:xfrm>
          <a:prstGeom prst="rect">
            <a:avLst/>
          </a:prstGeom>
        </p:spPr>
        <p:txBody>
          <a:bodyPr/>
          <a:lstStyle/>
          <a:p>
            <a:pPr eaLnBrk="0" fontAlgn="base" hangingPunct="0">
              <a:lnSpc>
                <a:spcPct val="106000"/>
              </a:lnSpc>
              <a:spcAft>
                <a:spcPts val="800"/>
              </a:spcAft>
            </a:pPr>
            <a:r>
              <a:rPr lang="en-AU"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21 </a:t>
            </a:r>
            <a:r>
              <a:rPr lang="en-AU"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January 2020</a:t>
            </a:r>
            <a:endParaRPr lang="en-AU" sz="1100"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52564352"/>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5088"/>
            <a:ext cx="10972800" cy="1143000"/>
          </a:xfrm>
        </p:spPr>
        <p:txBody>
          <a:bodyPr>
            <a:normAutofit/>
          </a:bodyPr>
          <a:lstStyle/>
          <a:p>
            <a:pPr algn="ctr"/>
            <a:r>
              <a:rPr lang="en-AU" sz="3600" dirty="0"/>
              <a:t>Duties of </a:t>
            </a:r>
            <a:r>
              <a:rPr lang="en-AU" sz="3600" dirty="0" smtClean="0"/>
              <a:t>THE PCBU</a:t>
            </a:r>
            <a:endParaRPr lang="en-AU" sz="3600" dirty="0"/>
          </a:p>
        </p:txBody>
      </p:sp>
      <p:sp>
        <p:nvSpPr>
          <p:cNvPr id="3" name="Content Placeholder 2"/>
          <p:cNvSpPr>
            <a:spLocks noGrp="1"/>
          </p:cNvSpPr>
          <p:nvPr>
            <p:ph idx="1"/>
          </p:nvPr>
        </p:nvSpPr>
        <p:spPr>
          <a:xfrm>
            <a:off x="560070" y="1414055"/>
            <a:ext cx="11022331" cy="4967004"/>
          </a:xfrm>
        </p:spPr>
        <p:txBody>
          <a:bodyPr>
            <a:normAutofit/>
          </a:bodyPr>
          <a:lstStyle/>
          <a:p>
            <a:pPr lvl="0"/>
            <a:r>
              <a:rPr lang="en-AU" sz="2800" dirty="0"/>
              <a:t>persons with management or control of a workplace or in control of electrical equipment</a:t>
            </a:r>
          </a:p>
          <a:p>
            <a:pPr lvl="0"/>
            <a:r>
              <a:rPr lang="en-AU" sz="2800" dirty="0"/>
              <a:t>persons with management or control of fixtures, fittings or plant at a workplace</a:t>
            </a:r>
          </a:p>
          <a:p>
            <a:pPr lvl="0"/>
            <a:r>
              <a:rPr lang="en-AU" sz="2800" dirty="0"/>
              <a:t>designers of plant, substances, structures, electrical equipment or an electrical installation</a:t>
            </a:r>
          </a:p>
          <a:p>
            <a:pPr lvl="0"/>
            <a:r>
              <a:rPr lang="en-AU" sz="2800" dirty="0"/>
              <a:t>manufacturers of plant, substances, structures or electrical equipment</a:t>
            </a:r>
          </a:p>
          <a:p>
            <a:pPr lvl="0"/>
            <a:r>
              <a:rPr lang="en-AU" sz="2800" dirty="0"/>
              <a:t>importers of plant, substances, structures or electrical equipment</a:t>
            </a:r>
          </a:p>
          <a:p>
            <a:endParaRPr lang="en-AU" dirty="0"/>
          </a:p>
        </p:txBody>
      </p:sp>
      <p:pic>
        <p:nvPicPr>
          <p:cNvPr id="4" name="Recorded Sound">
            <a:hlinkClick r:id="" action="ppaction://media"/>
            <a:extLst>
              <a:ext uri="{FF2B5EF4-FFF2-40B4-BE49-F238E27FC236}">
                <a16:creationId xmlns:a16="http://schemas.microsoft.com/office/drawing/2014/main" xmlns="" id="{9C6B5D1A-F9FB-44E2-B1A6-EE7269FF5718}"/>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82401" y="6370638"/>
            <a:ext cx="649817" cy="487363"/>
          </a:xfrm>
          <a:prstGeom prst="rect">
            <a:avLst/>
          </a:prstGeom>
        </p:spPr>
      </p:pic>
      <p:sp>
        <p:nvSpPr>
          <p:cNvPr id="5" name="Slide Number Placeholder 6"/>
          <p:cNvSpPr txBox="1">
            <a:spLocks/>
          </p:cNvSpPr>
          <p:nvPr/>
        </p:nvSpPr>
        <p:spPr>
          <a:xfrm>
            <a:off x="10515600" y="6315844"/>
            <a:ext cx="829056" cy="4056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5436F02-7D71-4E9C-804A-36B671E9A855}" type="slidenum">
              <a:rPr lang="en-AU" sz="1400" smtClean="0">
                <a:latin typeface="Calibri" panose="020F0502020204030204" pitchFamily="34" charset="0"/>
                <a:cs typeface="Calibri" panose="020F0502020204030204" pitchFamily="34" charset="0"/>
              </a:rPr>
              <a:pPr/>
              <a:t>3</a:t>
            </a:fld>
            <a:endParaRPr lang="en-AU" sz="1400" dirty="0">
              <a:latin typeface="Calibri" panose="020F0502020204030204" pitchFamily="34" charset="0"/>
              <a:cs typeface="Calibri" panose="020F0502020204030204" pitchFamily="34" charset="0"/>
            </a:endParaRPr>
          </a:p>
        </p:txBody>
      </p:sp>
      <p:sp>
        <p:nvSpPr>
          <p:cNvPr id="6" name="Date Placeholder 3">
            <a:extLst>
              <a:ext uri="{FF2B5EF4-FFF2-40B4-BE49-F238E27FC236}">
                <a16:creationId xmlns:a16="http://schemas.microsoft.com/office/drawing/2014/main" xmlns="" id="{EDB88DB0-3E25-479E-8306-08D41285DE27}"/>
              </a:ext>
            </a:extLst>
          </p:cNvPr>
          <p:cNvSpPr>
            <a:spLocks noGrp="1"/>
          </p:cNvSpPr>
          <p:nvPr/>
        </p:nvSpPr>
        <p:spPr>
          <a:xfrm>
            <a:off x="725063" y="6372098"/>
            <a:ext cx="2133600" cy="365125"/>
          </a:xfrm>
          <a:prstGeom prst="rect">
            <a:avLst/>
          </a:prstGeom>
        </p:spPr>
        <p:txBody>
          <a:bodyPr/>
          <a:lstStyle/>
          <a:p>
            <a:pPr eaLnBrk="0" fontAlgn="base" hangingPunct="0">
              <a:lnSpc>
                <a:spcPct val="106000"/>
              </a:lnSpc>
              <a:spcAft>
                <a:spcPts val="800"/>
              </a:spcAft>
            </a:pPr>
            <a:r>
              <a:rPr lang="en-AU"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21 </a:t>
            </a:r>
            <a:r>
              <a:rPr lang="en-AU"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January 2020</a:t>
            </a:r>
            <a:endParaRPr lang="en-AU" sz="1100"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0893633"/>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8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5088"/>
            <a:ext cx="10972800" cy="1143000"/>
          </a:xfrm>
        </p:spPr>
        <p:txBody>
          <a:bodyPr>
            <a:normAutofit/>
          </a:bodyPr>
          <a:lstStyle/>
          <a:p>
            <a:pPr algn="ctr"/>
            <a:r>
              <a:rPr lang="en-AU" sz="3600" dirty="0"/>
              <a:t>Duties of </a:t>
            </a:r>
            <a:r>
              <a:rPr lang="en-AU" sz="3600" dirty="0" smtClean="0"/>
              <a:t>THE PCBU</a:t>
            </a:r>
            <a:endParaRPr lang="en-AU" sz="3600" dirty="0"/>
          </a:p>
        </p:txBody>
      </p:sp>
      <p:sp>
        <p:nvSpPr>
          <p:cNvPr id="3" name="Content Placeholder 2"/>
          <p:cNvSpPr>
            <a:spLocks noGrp="1"/>
          </p:cNvSpPr>
          <p:nvPr>
            <p:ph idx="1"/>
          </p:nvPr>
        </p:nvSpPr>
        <p:spPr>
          <a:xfrm>
            <a:off x="1165859" y="2014947"/>
            <a:ext cx="9864091" cy="5040482"/>
          </a:xfrm>
        </p:spPr>
        <p:txBody>
          <a:bodyPr>
            <a:normAutofit/>
          </a:bodyPr>
          <a:lstStyle/>
          <a:p>
            <a:pPr lvl="0"/>
            <a:r>
              <a:rPr lang="en-AU" sz="2800" dirty="0"/>
              <a:t>suppliers of plant, substances, structures or electrical equipment</a:t>
            </a:r>
          </a:p>
          <a:p>
            <a:pPr lvl="0"/>
            <a:r>
              <a:rPr lang="en-AU" sz="2800" dirty="0"/>
              <a:t>persons who install, construct or commission plant or structures, or install electrical equipment </a:t>
            </a:r>
          </a:p>
          <a:p>
            <a:pPr lvl="0"/>
            <a:r>
              <a:rPr lang="en-AU" sz="2800" dirty="0"/>
              <a:t>repairers of electrical equipment or electrical Installation</a:t>
            </a:r>
          </a:p>
          <a:p>
            <a:pPr lvl="0"/>
            <a:r>
              <a:rPr lang="en-AU" sz="2800" dirty="0"/>
              <a:t>persons conducting a recognised external certification </a:t>
            </a:r>
            <a:r>
              <a:rPr lang="en-AU" sz="2800" dirty="0" smtClean="0"/>
              <a:t>scheme</a:t>
            </a:r>
            <a:endParaRPr lang="en-AU" sz="2800" dirty="0"/>
          </a:p>
          <a:p>
            <a:endParaRPr lang="en-AU" dirty="0"/>
          </a:p>
        </p:txBody>
      </p:sp>
      <p:pic>
        <p:nvPicPr>
          <p:cNvPr id="4" name="Recorded Sound">
            <a:hlinkClick r:id="" action="ppaction://media"/>
            <a:extLst>
              <a:ext uri="{FF2B5EF4-FFF2-40B4-BE49-F238E27FC236}">
                <a16:creationId xmlns:a16="http://schemas.microsoft.com/office/drawing/2014/main" xmlns="" id="{C319953E-7571-43C2-856F-DB633F3473E7}"/>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56997" y="6239402"/>
            <a:ext cx="649817" cy="487363"/>
          </a:xfrm>
          <a:prstGeom prst="rect">
            <a:avLst/>
          </a:prstGeom>
        </p:spPr>
      </p:pic>
      <p:sp>
        <p:nvSpPr>
          <p:cNvPr id="5" name="Slide Number Placeholder 6"/>
          <p:cNvSpPr txBox="1">
            <a:spLocks/>
          </p:cNvSpPr>
          <p:nvPr/>
        </p:nvSpPr>
        <p:spPr>
          <a:xfrm>
            <a:off x="10515600" y="6315844"/>
            <a:ext cx="829056" cy="4056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5436F02-7D71-4E9C-804A-36B671E9A855}" type="slidenum">
              <a:rPr lang="en-AU" sz="1400" smtClean="0">
                <a:latin typeface="Calibri" panose="020F0502020204030204" pitchFamily="34" charset="0"/>
                <a:cs typeface="Calibri" panose="020F0502020204030204" pitchFamily="34" charset="0"/>
              </a:rPr>
              <a:pPr/>
              <a:t>4</a:t>
            </a:fld>
            <a:endParaRPr lang="en-AU" sz="1400" dirty="0">
              <a:latin typeface="Calibri" panose="020F0502020204030204" pitchFamily="34" charset="0"/>
              <a:cs typeface="Calibri" panose="020F0502020204030204" pitchFamily="34" charset="0"/>
            </a:endParaRPr>
          </a:p>
        </p:txBody>
      </p:sp>
      <p:sp>
        <p:nvSpPr>
          <p:cNvPr id="6" name="Date Placeholder 3">
            <a:extLst>
              <a:ext uri="{FF2B5EF4-FFF2-40B4-BE49-F238E27FC236}">
                <a16:creationId xmlns:a16="http://schemas.microsoft.com/office/drawing/2014/main" xmlns="" id="{EDB88DB0-3E25-479E-8306-08D41285DE27}"/>
              </a:ext>
            </a:extLst>
          </p:cNvPr>
          <p:cNvSpPr>
            <a:spLocks noGrp="1"/>
          </p:cNvSpPr>
          <p:nvPr/>
        </p:nvSpPr>
        <p:spPr>
          <a:xfrm>
            <a:off x="725063" y="6372098"/>
            <a:ext cx="2133600" cy="365125"/>
          </a:xfrm>
          <a:prstGeom prst="rect">
            <a:avLst/>
          </a:prstGeom>
        </p:spPr>
        <p:txBody>
          <a:bodyPr/>
          <a:lstStyle/>
          <a:p>
            <a:pPr eaLnBrk="0" fontAlgn="base" hangingPunct="0">
              <a:lnSpc>
                <a:spcPct val="106000"/>
              </a:lnSpc>
              <a:spcAft>
                <a:spcPts val="800"/>
              </a:spcAft>
            </a:pPr>
            <a:r>
              <a:rPr lang="en-AU"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21 </a:t>
            </a:r>
            <a:r>
              <a:rPr lang="en-AU"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January 2020</a:t>
            </a:r>
            <a:endParaRPr lang="en-AU" sz="1100"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16887427"/>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Gallery">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xmlns="" name="TF66921596_My invention presentation_AAS_v5" id="{87E5ADC5-22B1-48B6-A377-CC62C9F76903}" vid="{35D6D025-A430-4CAD-B81F-81678F6B39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CFA01955-FFEB-4169-B0BF-D790410D6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9C8665-7E41-4E8E-957E-307F6F826AF4}">
  <ds:schemaRefs>
    <ds:schemaRef ds:uri="http://schemas.microsoft.com/sharepoint/v3/contenttype/forms"/>
  </ds:schemaRefs>
</ds:datastoreItem>
</file>

<file path=customXml/itemProps3.xml><?xml version="1.0" encoding="utf-8"?>
<ds:datastoreItem xmlns:ds="http://schemas.openxmlformats.org/officeDocument/2006/customXml" ds:itemID="{FA1DB373-C1A1-4924-9AF2-F0436820150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elements/1.1/"/>
    <ds:schemaRef ds:uri="16c05727-aa75-4e4a-9b5f-8a80a1165891"/>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My invention presentation</Template>
  <TotalTime>0</TotalTime>
  <Words>585</Words>
  <Application>Microsoft Office PowerPoint</Application>
  <PresentationFormat>Custom</PresentationFormat>
  <Paragraphs>44</Paragraphs>
  <Slides>4</Slides>
  <Notes>2</Notes>
  <HiddenSlides>0</HiddenSlides>
  <MMClips>4</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1_Gallery</vt:lpstr>
      <vt:lpstr>Duties of the PCBU</vt:lpstr>
      <vt:lpstr>Duties of the PCBU</vt:lpstr>
      <vt:lpstr>Duties of THE PCBU</vt:lpstr>
      <vt:lpstr>Duties of THE PCBU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2019-10-17T18:07:54Z</dcterms:created>
  <dcterms:modified xsi:type="dcterms:W3CDTF">2020-01-20T23:23:33Z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