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7"/>
  </p:notesMasterIdLst>
  <p:handoutMasterIdLst>
    <p:handoutMasterId r:id="rId8"/>
  </p:handoutMasterIdLst>
  <p:sldIdLst>
    <p:sldId id="273" r:id="rId5"/>
    <p:sldId id="27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738" y="4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-27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1/28/2020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1/28/2020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0" name="Picture 9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1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10668000" y="64682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511296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="" xmlns:a16="http://schemas.microsoft.com/office/drawing/2014/main" id="{EDB88DB0-3E25-479E-8306-08D41285DE27}"/>
              </a:ext>
            </a:extLst>
          </p:cNvPr>
          <p:cNvSpPr>
            <a:spLocks noGrp="1"/>
          </p:cNvSpPr>
          <p:nvPr userDrawn="1"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 January </a:t>
            </a: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92" r:id="rId4"/>
    <p:sldLayoutId id="2147483696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363" y="412644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AU" sz="3600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4363" y="1552607"/>
            <a:ext cx="9603275" cy="4586936"/>
          </a:xfrm>
        </p:spPr>
        <p:txBody>
          <a:bodyPr>
            <a:normAutofit fontScale="92500" lnSpcReduction="20000"/>
          </a:bodyPr>
          <a:lstStyle/>
          <a:p>
            <a:r>
              <a:rPr lang="en-AU" sz="2200" dirty="0"/>
              <a:t>WHS Regulation defines a Crane as an appliance intended for raising or lowering a load and moving it horizontally including the supporting structure of the crane and its foundations, but does not include any of the following:</a:t>
            </a:r>
          </a:p>
          <a:p>
            <a:pPr marL="800100" lvl="2" indent="0">
              <a:buNone/>
            </a:pPr>
            <a:r>
              <a:rPr lang="en-AU" sz="2200" dirty="0"/>
              <a:t>(a) an industrial lift truck;</a:t>
            </a:r>
          </a:p>
          <a:p>
            <a:pPr marL="800100" lvl="2" indent="0">
              <a:buNone/>
            </a:pPr>
            <a:r>
              <a:rPr lang="en-AU" sz="2200" dirty="0"/>
              <a:t>(b) earthmoving machinery;</a:t>
            </a:r>
          </a:p>
          <a:p>
            <a:pPr marL="800100" lvl="2" indent="0">
              <a:buNone/>
            </a:pPr>
            <a:r>
              <a:rPr lang="en-AU" sz="2200" dirty="0"/>
              <a:t>(c) an amusement device;</a:t>
            </a:r>
          </a:p>
          <a:p>
            <a:pPr marL="800100" lvl="2" indent="0">
              <a:buNone/>
            </a:pPr>
            <a:r>
              <a:rPr lang="en-AU" sz="2200" dirty="0"/>
              <a:t>(d) a tractor;</a:t>
            </a:r>
          </a:p>
          <a:p>
            <a:pPr marL="800100" lvl="2" indent="0">
              <a:buNone/>
            </a:pPr>
            <a:r>
              <a:rPr lang="en-AU" sz="2200" dirty="0"/>
              <a:t>(e) an industrial robot;</a:t>
            </a:r>
          </a:p>
          <a:p>
            <a:pPr marL="800100" lvl="2" indent="0">
              <a:buNone/>
            </a:pPr>
            <a:r>
              <a:rPr lang="en-AU" sz="2200" dirty="0"/>
              <a:t>(f) a conveyor;</a:t>
            </a:r>
          </a:p>
          <a:p>
            <a:pPr marL="800100" lvl="2" indent="0">
              <a:buNone/>
            </a:pPr>
            <a:r>
              <a:rPr lang="en-AU" sz="2200" dirty="0"/>
              <a:t>(g) building maintenance equipment;</a:t>
            </a:r>
          </a:p>
          <a:p>
            <a:pPr marL="800100" lvl="2" indent="0">
              <a:buNone/>
            </a:pPr>
            <a:r>
              <a:rPr lang="en-AU" sz="2200" dirty="0"/>
              <a:t>(h) a suspended scaffold;</a:t>
            </a:r>
          </a:p>
          <a:p>
            <a:pPr marL="800100" lvl="2" indent="0">
              <a:buNone/>
            </a:pPr>
            <a:r>
              <a:rPr lang="en-AU" sz="2200" dirty="0"/>
              <a:t>(i) a lift.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B7C6A523-7281-40D3-B58D-445D451E15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2184" y="6370638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2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9313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AU" sz="3600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758" y="1435100"/>
            <a:ext cx="11558334" cy="50927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sz="2200" dirty="0"/>
              <a:t>Australian Standard AS1418 defines the following</a:t>
            </a:r>
            <a:r>
              <a:rPr lang="en-AU" sz="2200" dirty="0" smtClean="0"/>
              <a:t>:</a:t>
            </a:r>
            <a:endParaRPr lang="en-AU" sz="2200" dirty="0"/>
          </a:p>
          <a:p>
            <a:pPr marL="0" indent="0">
              <a:buNone/>
            </a:pPr>
            <a:r>
              <a:rPr lang="en-AU" sz="2200" b="1" dirty="0"/>
              <a:t>Hoist</a:t>
            </a:r>
            <a:r>
              <a:rPr lang="en-AU" sz="2200" dirty="0"/>
              <a:t> means an appliance intended for raising or lowering a load or people, and includes an elevating work platform, a mast climbing work platform, personnel and materials hoist, scaffolding hoist and serial hoist, but does not include a lift or building maintenance equipment</a:t>
            </a:r>
            <a:r>
              <a:rPr lang="en-AU" sz="2200" dirty="0" smtClean="0"/>
              <a:t>.</a:t>
            </a:r>
          </a:p>
          <a:p>
            <a:pPr marL="0" indent="0">
              <a:buNone/>
            </a:pPr>
            <a:endParaRPr lang="en-AU" sz="900" dirty="0" smtClean="0"/>
          </a:p>
          <a:p>
            <a:pPr marL="0" indent="0">
              <a:buNone/>
            </a:pPr>
            <a:r>
              <a:rPr lang="en-AU" sz="2200" b="1" dirty="0" smtClean="0"/>
              <a:t>Mobile </a:t>
            </a:r>
            <a:r>
              <a:rPr lang="en-AU" sz="2200" b="1" dirty="0"/>
              <a:t>crane </a:t>
            </a:r>
            <a:r>
              <a:rPr lang="en-AU" sz="2200" dirty="0"/>
              <a:t>means a crane capable of travelling over a supporting surface without the need for fixed runways and relying on gravity for stability.</a:t>
            </a:r>
            <a:r>
              <a:rPr lang="en-AU" sz="2200" b="1" dirty="0"/>
              <a:t> </a:t>
            </a:r>
            <a:endParaRPr lang="en-AU" sz="2200" b="1" dirty="0" smtClean="0"/>
          </a:p>
          <a:p>
            <a:pPr marL="0" indent="0">
              <a:buNone/>
            </a:pPr>
            <a:endParaRPr lang="en-AU" sz="900" b="1" dirty="0" smtClean="0"/>
          </a:p>
          <a:p>
            <a:pPr marL="0" indent="0">
              <a:buNone/>
            </a:pPr>
            <a:r>
              <a:rPr lang="en-AU" sz="2200" b="1" dirty="0" smtClean="0"/>
              <a:t>Non-slewing </a:t>
            </a:r>
            <a:r>
              <a:rPr lang="en-AU" sz="2200" b="1" dirty="0"/>
              <a:t>mobile crane </a:t>
            </a:r>
            <a:r>
              <a:rPr lang="en-AU" sz="2200" dirty="0"/>
              <a:t>means a mobile crane incorporating a boom or jib that cannot be slewed, and includes―</a:t>
            </a:r>
          </a:p>
          <a:p>
            <a:pPr lvl="0"/>
            <a:r>
              <a:rPr lang="en-AU" sz="2200" dirty="0"/>
              <a:t>An articulated mobile crane; or</a:t>
            </a:r>
          </a:p>
          <a:p>
            <a:pPr lvl="0"/>
            <a:r>
              <a:rPr lang="en-AU" sz="2200" dirty="0"/>
              <a:t>A locomotive crane;</a:t>
            </a:r>
          </a:p>
          <a:p>
            <a:r>
              <a:rPr lang="en-AU" sz="2200" dirty="0"/>
              <a:t>But does not include vehicle tow trucks.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5E0C24F8-350C-4651-9923-9B8BF3BBC4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2184" y="6353279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1DB373-C1A1-4924-9AF2-F04368201509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220</Words>
  <Application>Microsoft Office PowerPoint</Application>
  <PresentationFormat>Custom</PresentationFormat>
  <Paragraphs>21</Paragraphs>
  <Slides>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Gallery</vt:lpstr>
      <vt:lpstr>Definitions</vt:lpstr>
      <vt:lpstr>Definitions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2019-10-17T18:07:54Z</dcterms:created>
  <dcterms:modified xsi:type="dcterms:W3CDTF">2020-01-28T01:40:28Z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