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8"/>
  </p:notesMasterIdLst>
  <p:handoutMasterIdLst>
    <p:handoutMasterId r:id="rId9"/>
  </p:handoutMasterIdLst>
  <p:sldIdLst>
    <p:sldId id="285" r:id="rId5"/>
    <p:sldId id="286" r:id="rId6"/>
    <p:sldId id="28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97" autoAdjust="0"/>
    <p:restoredTop sz="94660" autoAdjust="0"/>
  </p:normalViewPr>
  <p:slideViewPr>
    <p:cSldViewPr snapToGrid="0">
      <p:cViewPr>
        <p:scale>
          <a:sx n="78" d="100"/>
          <a:sy n="78" d="100"/>
        </p:scale>
        <p:origin x="112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8C4DD4-2C30-4FD1-8042-9F27BA0F8396}" type="slidenum">
              <a:rPr lang="en-AU" altLang="en-US"/>
              <a:pPr/>
              <a:t>1</a:t>
            </a:fld>
            <a:endParaRPr lang="en-AU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AU" altLang="en-US" sz="700" dirty="0"/>
          </a:p>
        </p:txBody>
      </p:sp>
    </p:spTree>
    <p:extLst>
      <p:ext uri="{BB962C8B-B14F-4D97-AF65-F5344CB8AC3E}">
        <p14:creationId xmlns:p14="http://schemas.microsoft.com/office/powerpoint/2010/main" val="1410388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D4E4F20-CDC7-417D-B95E-9DAC6F12F33F}" type="slidenum">
              <a:rPr lang="en-AU" altLang="en-US"/>
              <a:pPr/>
              <a:t>2</a:t>
            </a:fld>
            <a:endParaRPr lang="en-AU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20544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DD2E44-CCF8-47EF-B25B-BB8B2D100DCB}" type="slidenum">
              <a:rPr lang="en-AU" altLang="en-US"/>
              <a:pPr/>
              <a:t>3</a:t>
            </a:fld>
            <a:endParaRPr lang="en-AU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sz="900" dirty="0"/>
          </a:p>
        </p:txBody>
      </p:sp>
    </p:spTree>
    <p:extLst>
      <p:ext uri="{BB962C8B-B14F-4D97-AF65-F5344CB8AC3E}">
        <p14:creationId xmlns:p14="http://schemas.microsoft.com/office/powerpoint/2010/main" val="72534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125423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363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6014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48269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838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42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>
                <a:solidFill>
                  <a:srgbClr val="000099"/>
                </a:solidFill>
              </a:rPr>
              <a:t>NATURE OF CONSULTATION</a:t>
            </a:r>
          </a:p>
        </p:txBody>
      </p:sp>
      <p:sp>
        <p:nvSpPr>
          <p:cNvPr id="20482" name="Rectangle 2"/>
          <p:cNvSpPr>
            <a:spLocks noGrp="1"/>
          </p:cNvSpPr>
          <p:nvPr>
            <p:ph idx="1"/>
          </p:nvPr>
        </p:nvSpPr>
        <p:spPr>
          <a:xfrm>
            <a:off x="1294363" y="1923793"/>
            <a:ext cx="9603275" cy="407323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AU" altLang="en-US" sz="2800" dirty="0"/>
              <a:t>Consultation is a </a:t>
            </a:r>
            <a:r>
              <a:rPr lang="en-AU" altLang="en-US" sz="2800" b="1" dirty="0"/>
              <a:t>two-way process</a:t>
            </a:r>
            <a:r>
              <a:rPr lang="en-AU" altLang="en-US" sz="2800" dirty="0"/>
              <a:t> between the PCBU and workers where both parties: </a:t>
            </a:r>
          </a:p>
          <a:p>
            <a:pPr lvl="1"/>
            <a:r>
              <a:rPr lang="en-AU" altLang="en-US" sz="2800" dirty="0"/>
              <a:t>talk to each other about health and safety matters </a:t>
            </a:r>
          </a:p>
          <a:p>
            <a:pPr lvl="1"/>
            <a:r>
              <a:rPr lang="en-AU" altLang="en-US" sz="2800" dirty="0"/>
              <a:t>listen to each others concerns  </a:t>
            </a:r>
          </a:p>
          <a:p>
            <a:pPr lvl="1"/>
            <a:r>
              <a:rPr lang="en-AU" altLang="en-US" sz="2800" dirty="0"/>
              <a:t>seek and share views and information, and </a:t>
            </a:r>
          </a:p>
          <a:p>
            <a:pPr lvl="1"/>
            <a:r>
              <a:rPr lang="en-AU" altLang="en-US" sz="2800" dirty="0"/>
              <a:t>consider what the other party says before making </a:t>
            </a:r>
            <a:r>
              <a:rPr lang="en-AU" altLang="en-US" sz="2800" dirty="0" smtClean="0"/>
              <a:t>decisions</a:t>
            </a:r>
            <a:endParaRPr lang="en-AU" altLang="en-US" sz="2800" dirty="0"/>
          </a:p>
          <a:p>
            <a:pPr marL="0" indent="0" eaLnBrk="1" hangingPunct="1">
              <a:buNone/>
            </a:pPr>
            <a:r>
              <a:rPr lang="en-AU" altLang="en-US" sz="1800" dirty="0"/>
              <a:t>		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314A0756-4388-420E-8ED4-4062D152B5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05813" y="6248357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AU" altLang="en-US" dirty="0">
                <a:solidFill>
                  <a:srgbClr val="000099"/>
                </a:solidFill>
              </a:rPr>
              <a:t>WHEN CONSULTATION IS REQUIRED</a:t>
            </a:r>
          </a:p>
        </p:txBody>
      </p:sp>
      <p:sp>
        <p:nvSpPr>
          <p:cNvPr id="22530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AU" altLang="en-US" sz="2800" b="1" dirty="0"/>
              <a:t>Consultation is required when:</a:t>
            </a:r>
          </a:p>
          <a:p>
            <a:pPr lvl="1"/>
            <a:r>
              <a:rPr lang="en-AU" altLang="en-US" sz="2800" dirty="0" smtClean="0"/>
              <a:t>identifying </a:t>
            </a:r>
            <a:r>
              <a:rPr lang="en-AU" altLang="en-US" sz="2800" dirty="0"/>
              <a:t>and assessing risks to health and safety</a:t>
            </a:r>
          </a:p>
          <a:p>
            <a:pPr lvl="1"/>
            <a:r>
              <a:rPr lang="en-AU" altLang="en-US" sz="2800" dirty="0" smtClean="0"/>
              <a:t>deciding </a:t>
            </a:r>
            <a:r>
              <a:rPr lang="en-AU" altLang="en-US" sz="2800" dirty="0"/>
              <a:t>ways to eliminate or minimise those risks</a:t>
            </a:r>
          </a:p>
          <a:p>
            <a:pPr lvl="1"/>
            <a:r>
              <a:rPr lang="en-AU" altLang="en-US" sz="2800" dirty="0" smtClean="0"/>
              <a:t>deciding </a:t>
            </a:r>
            <a:r>
              <a:rPr lang="en-AU" altLang="en-US" sz="2800" dirty="0"/>
              <a:t>on the adequacy of facilities for worker </a:t>
            </a:r>
            <a:r>
              <a:rPr lang="en-AU" altLang="en-US" sz="2800" dirty="0" smtClean="0"/>
              <a:t>welfare</a:t>
            </a:r>
          </a:p>
          <a:p>
            <a:pPr lvl="1"/>
            <a:r>
              <a:rPr lang="en-AU" altLang="en-US" sz="2800" dirty="0" smtClean="0"/>
              <a:t>proposing </a:t>
            </a:r>
            <a:r>
              <a:rPr lang="en-AU" altLang="en-US" sz="2800" dirty="0"/>
              <a:t>changes that may affect the health and safety of </a:t>
            </a:r>
            <a:r>
              <a:rPr lang="en-AU" altLang="en-US" sz="2800" dirty="0" smtClean="0"/>
              <a:t>workers</a:t>
            </a:r>
            <a:endParaRPr lang="en-AU" altLang="en-US" sz="2800" dirty="0"/>
          </a:p>
          <a:p>
            <a:pPr eaLnBrk="1" hangingPunct="1"/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124A07D-919E-4C19-A0FD-0A9E2B2377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94683" y="6299387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5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AU" altLang="en-US" dirty="0">
                <a:solidFill>
                  <a:srgbClr val="000099"/>
                </a:solidFill>
              </a:rPr>
              <a:t>WHEN CONSULTATION IS REQUIRED</a:t>
            </a:r>
          </a:p>
        </p:txBody>
      </p:sp>
      <p:sp>
        <p:nvSpPr>
          <p:cNvPr id="24578" name="Rectangle 2"/>
          <p:cNvSpPr>
            <a:spLocks noGrp="1"/>
          </p:cNvSpPr>
          <p:nvPr>
            <p:ph idx="1"/>
          </p:nvPr>
        </p:nvSpPr>
        <p:spPr>
          <a:xfrm>
            <a:off x="1294363" y="1638795"/>
            <a:ext cx="9603275" cy="4370119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en-AU" altLang="en-US" sz="3000" b="1" dirty="0"/>
              <a:t>Consultation is also required</a:t>
            </a:r>
            <a:r>
              <a:rPr lang="en-AU" altLang="en-US" sz="3000" b="1" dirty="0" smtClean="0"/>
              <a:t>:</a:t>
            </a:r>
            <a:endParaRPr lang="en-AU" altLang="en-US" sz="30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3000" dirty="0"/>
              <a:t>When deciding on procedures for:</a:t>
            </a:r>
          </a:p>
          <a:p>
            <a:pPr lvl="1" eaLnBrk="1" hangingPunct="1"/>
            <a:r>
              <a:rPr lang="en-AU" altLang="en-US" sz="3000" dirty="0"/>
              <a:t>consulting with workers</a:t>
            </a:r>
          </a:p>
          <a:p>
            <a:pPr lvl="1" eaLnBrk="1" hangingPunct="1"/>
            <a:r>
              <a:rPr lang="en-AU" altLang="en-US" sz="3000" dirty="0"/>
              <a:t>resolving work health and safety issues</a:t>
            </a:r>
          </a:p>
          <a:p>
            <a:pPr lvl="1" eaLnBrk="1" hangingPunct="1"/>
            <a:r>
              <a:rPr lang="en-AU" altLang="en-US" sz="3000" dirty="0"/>
              <a:t>monitoring workers’ health and safety</a:t>
            </a:r>
          </a:p>
          <a:p>
            <a:pPr lvl="1" eaLnBrk="1" hangingPunct="1"/>
            <a:r>
              <a:rPr lang="en-AU" altLang="en-US" sz="3000" dirty="0"/>
              <a:t>monitoring conditions at any workplace</a:t>
            </a:r>
          </a:p>
          <a:p>
            <a:pPr lvl="1" eaLnBrk="1" hangingPunct="1"/>
            <a:r>
              <a:rPr lang="en-AU" altLang="en-US" sz="3000" dirty="0"/>
              <a:t>providing information or training for </a:t>
            </a:r>
            <a:r>
              <a:rPr lang="en-AU" altLang="en-US" sz="3000" dirty="0" smtClean="0"/>
              <a:t>workers</a:t>
            </a:r>
            <a:endParaRPr lang="en-AU" altLang="en-US" sz="3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3000" dirty="0" smtClean="0"/>
              <a:t>For </a:t>
            </a:r>
            <a:r>
              <a:rPr lang="en-AU" altLang="en-US" sz="3000" dirty="0"/>
              <a:t>any other activities as described under the </a:t>
            </a:r>
            <a:r>
              <a:rPr lang="en-AU" altLang="en-US" sz="3000" dirty="0" smtClean="0"/>
              <a:t>regulations</a:t>
            </a:r>
            <a:endParaRPr lang="en-AU" altLang="en-US" sz="3000" dirty="0"/>
          </a:p>
          <a:p>
            <a:pPr eaLnBrk="1" hangingPunct="1"/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110E6DC4-CBA2-448C-B563-E87EB9A618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94683" y="6307499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5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146</Words>
  <Application>Microsoft Office PowerPoint</Application>
  <PresentationFormat>Custom</PresentationFormat>
  <Paragraphs>25</Paragraphs>
  <Slides>3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Gallery</vt:lpstr>
      <vt:lpstr>NATURE OF CONSULTATION</vt:lpstr>
      <vt:lpstr>WHEN CONSULTATION IS REQUIRED</vt:lpstr>
      <vt:lpstr>WHEN CONSULTATION IS REQUIRED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2020-04-21T04:21:42Z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