
<file path=[Content_Types].xml><?xml version="1.0" encoding="utf-8"?>
<Types xmlns="http://schemas.openxmlformats.org/package/2006/content-types">
  <Default Extension="png" ContentType="image/pn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2" r:id="rId4"/>
  </p:sldMasterIdLst>
  <p:notesMasterIdLst>
    <p:notesMasterId r:id="rId6"/>
  </p:notesMasterIdLst>
  <p:handoutMasterIdLst>
    <p:handoutMasterId r:id="rId7"/>
  </p:handoutMasterIdLst>
  <p:sldIdLst>
    <p:sldId id="261"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autoAdjust="0"/>
  </p:normalViewPr>
  <p:slideViewPr>
    <p:cSldViewPr snapToGrid="0">
      <p:cViewPr varScale="1">
        <p:scale>
          <a:sx n="47" d="100"/>
          <a:sy n="47" d="100"/>
        </p:scale>
        <p:origin x="-90" y="-6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74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1/17/2020</a:t>
            </a:fld>
            <a:endParaRPr lang="en-US" dirty="0"/>
          </a:p>
        </p:txBody>
      </p:sp>
      <p:sp>
        <p:nvSpPr>
          <p:cNvPr id="4" name="Footer Placeholder 3">
            <a:extLst>
              <a:ext uri="{FF2B5EF4-FFF2-40B4-BE49-F238E27FC236}">
                <a16:creationId xmlns:a16="http://schemas.microsoft.com/office/drawing/2014/main" xmlns=""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1/17/2020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defTabSz="914423">
              <a:defRPr>
                <a:solidFill>
                  <a:schemeClr val="tx1"/>
                </a:solidFill>
                <a:latin typeface="Arial" panose="020B0604020202020204" pitchFamily="34" charset="0"/>
                <a:ea typeface="ＭＳ Ｐゴシック" panose="020B0600070205080204" pitchFamily="34" charset="-128"/>
              </a:defRPr>
            </a:lvl1pPr>
            <a:lvl2pPr marL="685817" indent="-263776" defTabSz="914423">
              <a:defRPr>
                <a:solidFill>
                  <a:schemeClr val="tx1"/>
                </a:solidFill>
                <a:latin typeface="Arial" panose="020B0604020202020204" pitchFamily="34" charset="0"/>
                <a:ea typeface="ＭＳ Ｐゴシック" panose="020B0600070205080204" pitchFamily="34" charset="-128"/>
              </a:defRPr>
            </a:lvl2pPr>
            <a:lvl3pPr marL="1055103" indent="-211021" defTabSz="914423">
              <a:defRPr>
                <a:solidFill>
                  <a:schemeClr val="tx1"/>
                </a:solidFill>
                <a:latin typeface="Arial" panose="020B0604020202020204" pitchFamily="34" charset="0"/>
                <a:ea typeface="ＭＳ Ｐゴシック" panose="020B0600070205080204" pitchFamily="34" charset="-128"/>
              </a:defRPr>
            </a:lvl3pPr>
            <a:lvl4pPr marL="1477145" indent="-211021" defTabSz="914423">
              <a:defRPr>
                <a:solidFill>
                  <a:schemeClr val="tx1"/>
                </a:solidFill>
                <a:latin typeface="Arial" panose="020B0604020202020204" pitchFamily="34" charset="0"/>
                <a:ea typeface="ＭＳ Ｐゴシック" panose="020B0600070205080204" pitchFamily="34" charset="-128"/>
              </a:defRPr>
            </a:lvl4pPr>
            <a:lvl5pPr marL="1899186" indent="-211021" defTabSz="914423">
              <a:defRPr>
                <a:solidFill>
                  <a:schemeClr val="tx1"/>
                </a:solidFill>
                <a:latin typeface="Arial" panose="020B0604020202020204" pitchFamily="34" charset="0"/>
                <a:ea typeface="ＭＳ Ｐゴシック" panose="020B0600070205080204" pitchFamily="34" charset="-128"/>
              </a:defRPr>
            </a:lvl5pPr>
            <a:lvl6pPr marL="2321227"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743269"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165310"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587351"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73535D1-38FF-4DFF-997F-BE935CD0A319}" type="slidenum">
              <a:rPr lang="en-AU" altLang="en-US" smtClean="0">
                <a:solidFill>
                  <a:prstClr val="black"/>
                </a:solidFill>
              </a:rPr>
              <a:pPr/>
              <a:t>1</a:t>
            </a:fld>
            <a:endParaRPr lang="en-AU" altLang="en-US" dirty="0">
              <a:solidFill>
                <a:prstClr val="black"/>
              </a:solidFill>
            </a:endParaRPr>
          </a:p>
        </p:txBody>
      </p:sp>
      <p:sp>
        <p:nvSpPr>
          <p:cNvPr id="161795" name="Rectangle 2"/>
          <p:cNvSpPr>
            <a:spLocks noGrp="1" noRot="1" noChangeAspect="1" noChangeArrowheads="1" noTextEdit="1"/>
          </p:cNvSpPr>
          <p:nvPr>
            <p:ph type="sldImg"/>
          </p:nvPr>
        </p:nvSpPr>
        <p:spPr>
          <a:xfrm>
            <a:off x="381000" y="685800"/>
            <a:ext cx="6096000" cy="3429000"/>
          </a:xfrm>
          <a:ln/>
        </p:spPr>
      </p:sp>
      <p:sp>
        <p:nvSpPr>
          <p:cNvPr id="161796" name="Rectangle 3"/>
          <p:cNvSpPr>
            <a:spLocks noGrp="1" noChangeArrowheads="1"/>
          </p:cNvSpPr>
          <p:nvPr>
            <p:ph type="body" idx="1"/>
          </p:nvPr>
        </p:nvSpPr>
        <p:spPr>
          <a:noFill/>
        </p:spPr>
        <p:txBody>
          <a:bodyPr/>
          <a:lstStyle/>
          <a:p>
            <a:pPr eaLnBrk="1" hangingPunct="1"/>
            <a:endParaRPr lang="en-AU" altLang="en-US" dirty="0">
              <a:latin typeface="Arial Narrow" panose="020B0606020202030204" pitchFamily="34" charset="0"/>
            </a:endParaRPr>
          </a:p>
          <a:p>
            <a:pPr eaLnBrk="1" hangingPunct="1">
              <a:spcBef>
                <a:spcPct val="0"/>
              </a:spcBef>
            </a:pPr>
            <a:r>
              <a:rPr lang="en-AU" altLang="en-US" b="1" dirty="0">
                <a:latin typeface="Arial Narrow" panose="020B0606020202030204" pitchFamily="34" charset="0"/>
              </a:rPr>
              <a:t>Provisional Improvement Notices (WHS Act 2011: s90)</a:t>
            </a:r>
          </a:p>
          <a:p>
            <a:pPr eaLnBrk="1" hangingPunct="1">
              <a:spcBef>
                <a:spcPct val="0"/>
              </a:spcBef>
            </a:pPr>
            <a:r>
              <a:rPr lang="en-US" altLang="en-US" dirty="0">
                <a:solidFill>
                  <a:srgbClr val="000000"/>
                </a:solidFill>
                <a:latin typeface="Arial Narrow" panose="020B0606020202030204" pitchFamily="34" charset="0"/>
                <a:cs typeface="Arial" panose="020B0604020202020204" pitchFamily="34" charset="0"/>
              </a:rPr>
              <a:t>A PIN may be issued when a HSR reasonably believes a contravention of the WHS Act is occurring; or has occurred and is likely to be continued or repeated.</a:t>
            </a:r>
          </a:p>
          <a:p>
            <a:pPr eaLnBrk="1" hangingPunct="1">
              <a:spcBef>
                <a:spcPct val="0"/>
              </a:spcBef>
              <a:buFontTx/>
              <a:buChar char="•"/>
            </a:pPr>
            <a:r>
              <a:rPr lang="en-US" altLang="en-US" dirty="0">
                <a:solidFill>
                  <a:srgbClr val="000000"/>
                </a:solidFill>
                <a:latin typeface="Arial Narrow" panose="020B0606020202030204" pitchFamily="34" charset="0"/>
                <a:cs typeface="Arial" panose="020B0604020202020204" pitchFamily="34" charset="0"/>
              </a:rPr>
              <a:t> If disputed an inspector can review the PIN and either issue an improvement or prohibition notice or proceed to another form of enforcement available under the WHS Act or decide to take no further action.</a:t>
            </a:r>
          </a:p>
          <a:p>
            <a:pPr eaLnBrk="1" hangingPunct="1">
              <a:spcBef>
                <a:spcPct val="0"/>
              </a:spcBef>
            </a:pPr>
            <a:r>
              <a:rPr lang="en-US" altLang="en-US" dirty="0">
                <a:solidFill>
                  <a:srgbClr val="000000"/>
                </a:solidFill>
                <a:latin typeface="Arial Narrow" panose="020B0606020202030204" pitchFamily="34" charset="0"/>
                <a:cs typeface="Arial" panose="020B0604020202020204" pitchFamily="34" charset="0"/>
              </a:rPr>
              <a:t>Where a PIN has been issued and the Regulator decides that an inspector is not required to attend the workplace, the person issued the PIN </a:t>
            </a:r>
            <a:r>
              <a:rPr lang="en-US" altLang="en-US" b="1" u="sng" dirty="0">
                <a:solidFill>
                  <a:srgbClr val="000000"/>
                </a:solidFill>
                <a:latin typeface="Arial Narrow" panose="020B0606020202030204" pitchFamily="34" charset="0"/>
                <a:cs typeface="Arial" panose="020B0604020202020204" pitchFamily="34" charset="0"/>
              </a:rPr>
              <a:t>must comply </a:t>
            </a:r>
            <a:r>
              <a:rPr lang="en-US" altLang="en-US" dirty="0">
                <a:solidFill>
                  <a:srgbClr val="000000"/>
                </a:solidFill>
                <a:latin typeface="Arial Narrow" panose="020B0606020202030204" pitchFamily="34" charset="0"/>
                <a:cs typeface="Arial" panose="020B0604020202020204" pitchFamily="34" charset="0"/>
              </a:rPr>
              <a:t>with the notice within the timeframe specified. </a:t>
            </a:r>
          </a:p>
          <a:p>
            <a:pPr eaLnBrk="1" hangingPunct="1">
              <a:spcBef>
                <a:spcPct val="0"/>
              </a:spcBef>
            </a:pPr>
            <a:r>
              <a:rPr lang="en-US" altLang="en-US" b="1" dirty="0">
                <a:solidFill>
                  <a:srgbClr val="000000"/>
                </a:solidFill>
                <a:latin typeface="Arial Narrow" panose="020B0606020202030204" pitchFamily="34" charset="0"/>
                <a:cs typeface="Arial" panose="020B0604020202020204" pitchFamily="34" charset="0"/>
              </a:rPr>
              <a:t>Directing unsafe work to cease (WHS Act 2011: s85(1)</a:t>
            </a:r>
          </a:p>
          <a:p>
            <a:pPr eaLnBrk="1" hangingPunct="1">
              <a:spcBef>
                <a:spcPct val="0"/>
              </a:spcBef>
            </a:pPr>
            <a:r>
              <a:rPr lang="en-US" altLang="en-US" dirty="0">
                <a:solidFill>
                  <a:srgbClr val="000000"/>
                </a:solidFill>
                <a:latin typeface="Arial Narrow" panose="020B0606020202030204" pitchFamily="34" charset="0"/>
                <a:cs typeface="Arial" panose="020B0604020202020204" pitchFamily="34" charset="0"/>
              </a:rPr>
              <a:t>HSRs can also direct members of their workgroup and in some circumstances other workers to cease unsafe work. </a:t>
            </a:r>
          </a:p>
          <a:p>
            <a:pPr eaLnBrk="1" hangingPunct="1">
              <a:spcBef>
                <a:spcPct val="0"/>
              </a:spcBef>
            </a:pPr>
            <a:r>
              <a:rPr lang="en-AU" altLang="en-US" b="1" dirty="0">
                <a:latin typeface="Arial Narrow" panose="020B0606020202030204" pitchFamily="34" charset="0"/>
              </a:rPr>
              <a:t> Improvement Notices (WHS Act 2011: s191)</a:t>
            </a:r>
            <a:endParaRPr lang="en-AU" altLang="en-US" dirty="0">
              <a:latin typeface="Arial Narrow" panose="020B0606020202030204" pitchFamily="34" charset="0"/>
            </a:endParaRPr>
          </a:p>
          <a:p>
            <a:pPr eaLnBrk="1" hangingPunct="1">
              <a:spcBef>
                <a:spcPct val="0"/>
              </a:spcBef>
              <a:buFontTx/>
              <a:buChar char="•"/>
            </a:pPr>
            <a:r>
              <a:rPr lang="en-AU" altLang="en-US" dirty="0">
                <a:latin typeface="Arial Narrow" panose="020B0606020202030204" pitchFamily="34" charset="0"/>
              </a:rPr>
              <a:t>  A notice issued by an inspector requiring the person to remedy the breach, prevent a likely breach from happening, or fix the things or operations causing the breach.</a:t>
            </a:r>
          </a:p>
          <a:p>
            <a:pPr eaLnBrk="1" hangingPunct="1">
              <a:spcBef>
                <a:spcPct val="0"/>
              </a:spcBef>
              <a:buFontTx/>
              <a:buChar char="•"/>
            </a:pPr>
            <a:r>
              <a:rPr lang="en-AU" altLang="en-US" dirty="0">
                <a:latin typeface="Arial Narrow" panose="020B0606020202030204" pitchFamily="34" charset="0"/>
              </a:rPr>
              <a:t> Will include details of the breach and the date this needs to be remedied by and may also include directions on what measures the person needs to take to correct the breach. </a:t>
            </a:r>
          </a:p>
          <a:p>
            <a:pPr eaLnBrk="1" hangingPunct="1">
              <a:spcBef>
                <a:spcPct val="0"/>
              </a:spcBef>
            </a:pPr>
            <a:r>
              <a:rPr lang="en-AU" altLang="en-US" b="1" dirty="0">
                <a:latin typeface="Arial Narrow" panose="020B0606020202030204" pitchFamily="34" charset="0"/>
              </a:rPr>
              <a:t>Prohibition Notices (WHS Act 2011: s195)</a:t>
            </a:r>
            <a:endParaRPr lang="en-AU" altLang="en-US" dirty="0">
              <a:latin typeface="Arial Narrow" panose="020B0606020202030204" pitchFamily="34" charset="0"/>
            </a:endParaRPr>
          </a:p>
          <a:p>
            <a:pPr eaLnBrk="1" hangingPunct="1">
              <a:spcBef>
                <a:spcPct val="0"/>
              </a:spcBef>
              <a:buFontTx/>
              <a:buChar char="•"/>
            </a:pPr>
            <a:r>
              <a:rPr lang="en-AU" altLang="en-US" dirty="0">
                <a:latin typeface="Arial Narrow" panose="020B0606020202030204" pitchFamily="34" charset="0"/>
              </a:rPr>
              <a:t> Issued by an inspector if they believe an activity is either happening or will happen at a workplace that will involve a serious risk to the health and safety of a person from exposure to a hazard.</a:t>
            </a:r>
          </a:p>
          <a:p>
            <a:pPr eaLnBrk="1" hangingPunct="1">
              <a:spcBef>
                <a:spcPct val="0"/>
              </a:spcBef>
              <a:buFontTx/>
              <a:buChar char="•"/>
            </a:pPr>
            <a:r>
              <a:rPr lang="en-AU" altLang="en-US" dirty="0">
                <a:latin typeface="Arial Narrow" panose="020B0606020202030204" pitchFamily="34" charset="0"/>
              </a:rPr>
              <a:t> A prohibition notice may specify the workplace (or part of) where the activity is not to be carried out; any item not to be used (e.g. machinery); and/or any procedure that is not to be followed, and may also include directions  on what measures are to be taken to remedy the risk.</a:t>
            </a:r>
          </a:p>
          <a:p>
            <a:pPr eaLnBrk="1" hangingPunct="1">
              <a:spcBef>
                <a:spcPct val="0"/>
              </a:spcBef>
            </a:pPr>
            <a:r>
              <a:rPr lang="en-AU" altLang="en-US" b="1" dirty="0">
                <a:latin typeface="Arial Narrow" panose="020B0606020202030204" pitchFamily="34" charset="0"/>
              </a:rPr>
              <a:t>Non-disturbance Notices (WHS Act 2011: s198)</a:t>
            </a:r>
            <a:endParaRPr lang="en-AU" altLang="en-US" dirty="0">
              <a:latin typeface="Arial Narrow" panose="020B0606020202030204" pitchFamily="34" charset="0"/>
            </a:endParaRPr>
          </a:p>
          <a:p>
            <a:pPr eaLnBrk="1" hangingPunct="1">
              <a:spcBef>
                <a:spcPct val="0"/>
              </a:spcBef>
              <a:buFontTx/>
              <a:buChar char="•"/>
            </a:pPr>
            <a:r>
              <a:rPr lang="en-AU" altLang="en-US" dirty="0">
                <a:latin typeface="Arial Narrow" panose="020B0606020202030204" pitchFamily="34" charset="0"/>
              </a:rPr>
              <a:t> A direction to the person with management or control of a workplace requiring them to preserve the site if an inspector believes this is necessary  to facilitate the exercising of their compliance powers. This may require preserving the site where a notifiable incident has taken place, or to prevent any disturbance of a site circumstances. This includes preventing plant from operating. </a:t>
            </a:r>
          </a:p>
          <a:p>
            <a:pPr eaLnBrk="1" hangingPunct="1">
              <a:spcBef>
                <a:spcPct val="0"/>
              </a:spcBef>
              <a:buFontTx/>
              <a:buChar char="•"/>
            </a:pPr>
            <a:r>
              <a:rPr lang="en-AU" altLang="en-US" dirty="0">
                <a:latin typeface="Arial Narrow" panose="020B0606020202030204" pitchFamily="34" charset="0"/>
              </a:rPr>
              <a:t> Non-disturbance notices do not prevent assisting an injured person, removing a deceased person or making the site safe and preventing further incidents.</a:t>
            </a:r>
          </a:p>
          <a:p>
            <a:pPr eaLnBrk="1" hangingPunct="1">
              <a:spcBef>
                <a:spcPct val="0"/>
              </a:spcBef>
            </a:pPr>
            <a:r>
              <a:rPr lang="en-AU" altLang="en-US" dirty="0">
                <a:latin typeface="Arial Narrow" panose="020B0606020202030204" pitchFamily="34" charset="0"/>
              </a:rPr>
              <a:t> </a:t>
            </a:r>
          </a:p>
          <a:p>
            <a:pPr eaLnBrk="1" hangingPunct="1"/>
            <a:endParaRPr lang="en-US" altLang="en-US" sz="1300" dirty="0">
              <a:latin typeface="Arial Narrow" panose="020B0606020202030204" pitchFamily="34" charset="0"/>
            </a:endParaRPr>
          </a:p>
          <a:p>
            <a:pPr eaLnBrk="1" hangingPunct="1"/>
            <a:endParaRPr lang="en-AU" altLang="en-US" dirty="0"/>
          </a:p>
        </p:txBody>
      </p:sp>
    </p:spTree>
    <p:extLst>
      <p:ext uri="{BB962C8B-B14F-4D97-AF65-F5344CB8AC3E}">
        <p14:creationId xmlns:p14="http://schemas.microsoft.com/office/powerpoint/2010/main" val="1490504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dirty="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Date Placeholder 3"/>
          <p:cNvSpPr>
            <a:spLocks noGrp="1"/>
          </p:cNvSpPr>
          <p:nvPr>
            <p:ph type="dt" sz="half" idx="2"/>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0284F677-049F-4C02-8467-6C49A45AD4AE}" type="datetime3">
              <a:rPr lang="en-AU" smtClean="0">
                <a:solidFill>
                  <a:prstClr val="black"/>
                </a:solidFill>
              </a:rPr>
              <a:pPr/>
              <a:t>17 January, 2020</a:t>
            </a:fld>
            <a:endParaRPr lang="en-US" dirty="0">
              <a:solidFill>
                <a:prstClr val="black"/>
              </a:solidFill>
            </a:endParaRPr>
          </a:p>
        </p:txBody>
      </p:sp>
      <p:sp>
        <p:nvSpPr>
          <p:cNvPr id="7"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959034578"/>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
        <p:nvSpPr>
          <p:cNvPr id="7" name="Date Placeholder 3"/>
          <p:cNvSpPr>
            <a:spLocks noGrp="1"/>
          </p:cNvSpPr>
          <p:nvPr>
            <p:ph type="dt" sz="half" idx="2"/>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D1546350-078F-42A8-BBA2-6431C46FBBDC}" type="datetime3">
              <a:rPr lang="en-AU" smtClean="0">
                <a:solidFill>
                  <a:prstClr val="black"/>
                </a:solidFill>
              </a:rPr>
              <a:pPr/>
              <a:t>17 January, 2020</a:t>
            </a:fld>
            <a:endParaRPr lang="en-US" dirty="0">
              <a:solidFill>
                <a:prstClr val="black"/>
              </a:solidFill>
            </a:endParaRPr>
          </a:p>
        </p:txBody>
      </p:sp>
      <p:sp>
        <p:nvSpPr>
          <p:cNvPr id="8"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036577254"/>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7" name="Straight Connector 6">
            <a:extLst>
              <a:ext uri="{FF2B5EF4-FFF2-40B4-BE49-F238E27FC236}">
                <a16:creationId xmlns=""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
        <p:nvSpPr>
          <p:cNvPr id="8" name="Date Placeholder 3"/>
          <p:cNvSpPr>
            <a:spLocks noGrp="1"/>
          </p:cNvSpPr>
          <p:nvPr>
            <p:ph type="dt" sz="half" idx="2"/>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9810FA20-C678-4C14-ADD4-D7E049EDF1E0}" type="datetime3">
              <a:rPr lang="en-AU" smtClean="0">
                <a:solidFill>
                  <a:prstClr val="black"/>
                </a:solidFill>
              </a:rPr>
              <a:pPr/>
              <a:t>17 January, 2020</a:t>
            </a:fld>
            <a:endParaRPr lang="en-US" dirty="0">
              <a:solidFill>
                <a:prstClr val="black"/>
              </a:solidFill>
            </a:endParaRPr>
          </a:p>
        </p:txBody>
      </p:sp>
      <p:grpSp>
        <p:nvGrpSpPr>
          <p:cNvPr id="9" name="Group 8">
            <a:extLst>
              <a:ext uri="{FF2B5EF4-FFF2-40B4-BE49-F238E27FC236}">
                <a16:creationId xmlns="" xmlns:a16="http://schemas.microsoft.com/office/drawing/2014/main" id="{470C3713-5445-470D-B104-96BF65FDD9E9}"/>
              </a:ext>
            </a:extLst>
          </p:cNvPr>
          <p:cNvGrpSpPr/>
          <p:nvPr userDrawn="1"/>
        </p:nvGrpSpPr>
        <p:grpSpPr>
          <a:xfrm>
            <a:off x="4718304" y="6322427"/>
            <a:ext cx="2597785" cy="399415"/>
            <a:chOff x="2882265" y="0"/>
            <a:chExt cx="2598086" cy="451669"/>
          </a:xfrm>
        </p:grpSpPr>
        <p:pic>
          <p:nvPicPr>
            <p:cNvPr id="10" name="Picture 9" descr="A picture containing building&#10;&#10;Description automatically generated">
              <a:extLst>
                <a:ext uri="{FF2B5EF4-FFF2-40B4-BE49-F238E27FC236}">
                  <a16:creationId xmlns="" xmlns:a16="http://schemas.microsoft.com/office/drawing/2014/main" id="{B93D3865-1DCC-42FB-907F-9495F94A7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1" name="TextBox 7">
              <a:extLst>
                <a:ext uri="{FF2B5EF4-FFF2-40B4-BE49-F238E27FC236}">
                  <a16:creationId xmlns="" xmlns:a16="http://schemas.microsoft.com/office/drawing/2014/main"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b="1" dirty="0">
                  <a:solidFill>
                    <a:srgbClr val="000000"/>
                  </a:solidFill>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845376273"/>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9" name="Straight Connector 8">
            <a:extLst>
              <a:ext uri="{FF2B5EF4-FFF2-40B4-BE49-F238E27FC236}">
                <a16:creationId xmlns=""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
        <p:nvSpPr>
          <p:cNvPr id="8" name="Date Placeholder 3"/>
          <p:cNvSpPr>
            <a:spLocks noGrp="1"/>
          </p:cNvSpPr>
          <p:nvPr>
            <p:ph type="dt" sz="half" idx="10"/>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A0D5BF20-E73A-45C5-B0A0-474E007A5F39}" type="datetime3">
              <a:rPr lang="en-AU" smtClean="0">
                <a:solidFill>
                  <a:prstClr val="black"/>
                </a:solidFill>
              </a:rPr>
              <a:pPr/>
              <a:t>17 January, 2020</a:t>
            </a:fld>
            <a:endParaRPr lang="en-US" dirty="0">
              <a:solidFill>
                <a:prstClr val="black"/>
              </a:solidFill>
            </a:endParaRPr>
          </a:p>
        </p:txBody>
      </p:sp>
      <p:grpSp>
        <p:nvGrpSpPr>
          <p:cNvPr id="10" name="Group 9">
            <a:extLst>
              <a:ext uri="{FF2B5EF4-FFF2-40B4-BE49-F238E27FC236}">
                <a16:creationId xmlns="" xmlns:a16="http://schemas.microsoft.com/office/drawing/2014/main" id="{470C3713-5445-470D-B104-96BF65FDD9E9}"/>
              </a:ext>
            </a:extLst>
          </p:cNvPr>
          <p:cNvGrpSpPr/>
          <p:nvPr userDrawn="1"/>
        </p:nvGrpSpPr>
        <p:grpSpPr>
          <a:xfrm>
            <a:off x="4718304" y="6322427"/>
            <a:ext cx="2597785" cy="399415"/>
            <a:chOff x="2882265" y="0"/>
            <a:chExt cx="2598086" cy="451669"/>
          </a:xfrm>
        </p:grpSpPr>
        <p:pic>
          <p:nvPicPr>
            <p:cNvPr id="11" name="Picture 10" descr="A picture containing building&#10;&#10;Description automatically generated">
              <a:extLst>
                <a:ext uri="{FF2B5EF4-FFF2-40B4-BE49-F238E27FC236}">
                  <a16:creationId xmlns="" xmlns:a16="http://schemas.microsoft.com/office/drawing/2014/main" id="{B93D3865-1DCC-42FB-907F-9495F94A7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2" name="TextBox 7">
              <a:extLst>
                <a:ext uri="{FF2B5EF4-FFF2-40B4-BE49-F238E27FC236}">
                  <a16:creationId xmlns="" xmlns:a16="http://schemas.microsoft.com/office/drawing/2014/main"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b="1" dirty="0">
                  <a:solidFill>
                    <a:srgbClr val="000000"/>
                  </a:solidFill>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399382566"/>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Gallery ">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9" name="Straight Connector 8">
            <a:extLst>
              <a:ext uri="{FF2B5EF4-FFF2-40B4-BE49-F238E27FC236}">
                <a16:creationId xmlns=""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
        <p:nvSpPr>
          <p:cNvPr id="16"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
        <p:nvSpPr>
          <p:cNvPr id="23" name="Date Placeholder 3"/>
          <p:cNvSpPr>
            <a:spLocks noGrp="1"/>
          </p:cNvSpPr>
          <p:nvPr>
            <p:ph type="dt" sz="half" idx="17"/>
          </p:nvPr>
        </p:nvSpPr>
        <p:spPr>
          <a:xfrm>
            <a:off x="993647" y="63356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0C26775D-FFCA-451F-9AB1-864EDCCA355C}" type="datetime3">
              <a:rPr lang="en-AU" smtClean="0">
                <a:solidFill>
                  <a:prstClr val="black"/>
                </a:solidFill>
              </a:rPr>
              <a:pPr/>
              <a:t>17 January, 2020</a:t>
            </a:fld>
            <a:endParaRPr lang="en-US" dirty="0">
              <a:solidFill>
                <a:prstClr val="black"/>
              </a:solidFill>
            </a:endParaRPr>
          </a:p>
        </p:txBody>
      </p:sp>
      <p:sp>
        <p:nvSpPr>
          <p:cNvPr id="27" name="Slide Number Placeholder 4"/>
          <p:cNvSpPr txBox="1">
            <a:spLocks/>
          </p:cNvSpPr>
          <p:nvPr userDrawn="1"/>
        </p:nvSpPr>
        <p:spPr>
          <a:xfrm>
            <a:off x="10668000" y="6468244"/>
            <a:ext cx="829056" cy="4056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310895713"/>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AU"/>
          </a:p>
        </p:txBody>
      </p:sp>
      <p:sp>
        <p:nvSpPr>
          <p:cNvPr id="3" name="Text Placeholder 2"/>
          <p:cNvSpPr>
            <a:spLocks noGrp="1"/>
          </p:cNvSpPr>
          <p:nvPr>
            <p:ph type="body" sz="half" idx="1"/>
          </p:nvPr>
        </p:nvSpPr>
        <p:spPr>
          <a:xfrm>
            <a:off x="609600" y="1600200"/>
            <a:ext cx="5384800"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0"/>
            <a:ext cx="5384800"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52831230"/>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dirty="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F592EB6E-5CD1-4AE0-A4D0-D6C8C5A9E898}" type="datetime3">
              <a:rPr lang="en-AU" smtClean="0">
                <a:solidFill>
                  <a:prstClr val="black"/>
                </a:solidFill>
              </a:rPr>
              <a:pPr/>
              <a:t>17 January, 2020</a:t>
            </a:fld>
            <a:endParaRPr lang="en-US" dirty="0">
              <a:solidFill>
                <a:prstClr val="black"/>
              </a:solidFill>
            </a:endParaRPr>
          </a:p>
        </p:txBody>
      </p:sp>
      <p:cxnSp>
        <p:nvCxnSpPr>
          <p:cNvPr id="10" name="Straight Connector 9"/>
          <p:cNvCxnSpPr/>
          <p:nvPr/>
        </p:nvCxnSpPr>
        <p:spPr>
          <a:xfrm>
            <a:off x="3511296"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 xmlns:a16="http://schemas.microsoft.com/office/drawing/2014/main" id="{470C3713-5445-470D-B104-96BF65FDD9E9}"/>
              </a:ext>
            </a:extLst>
          </p:cNvPr>
          <p:cNvGrpSpPr/>
          <p:nvPr userDrawn="1"/>
        </p:nvGrpSpPr>
        <p:grpSpPr>
          <a:xfrm>
            <a:off x="4718304" y="6322427"/>
            <a:ext cx="2597785" cy="399415"/>
            <a:chOff x="2882265" y="0"/>
            <a:chExt cx="2598086" cy="451669"/>
          </a:xfrm>
        </p:grpSpPr>
        <p:pic>
          <p:nvPicPr>
            <p:cNvPr id="11" name="Picture 10" descr="A picture containing building&#10;&#10;Description automatically generated">
              <a:extLst>
                <a:ext uri="{FF2B5EF4-FFF2-40B4-BE49-F238E27FC236}">
                  <a16:creationId xmlns="" xmlns:a16="http://schemas.microsoft.com/office/drawing/2014/main" id="{B93D3865-1DCC-42FB-907F-9495F94A74D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2" name="TextBox 7">
              <a:extLst>
                <a:ext uri="{FF2B5EF4-FFF2-40B4-BE49-F238E27FC236}">
                  <a16:creationId xmlns="" xmlns:a16="http://schemas.microsoft.com/office/drawing/2014/main"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b="1" dirty="0">
                  <a:solidFill>
                    <a:srgbClr val="000000"/>
                  </a:solidFill>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5"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
        <p:nvSpPr>
          <p:cNvPr id="6" name="Footer Placeholder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Tree>
    <p:extLst>
      <p:ext uri="{BB962C8B-B14F-4D97-AF65-F5344CB8AC3E}">
        <p14:creationId xmlns:p14="http://schemas.microsoft.com/office/powerpoint/2010/main" val="333155943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i="0" kern="1200" cap="all">
          <a:solidFill>
            <a:schemeClr val="tx1"/>
          </a:solidFill>
          <a:effectLst/>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b="1" kern="1200">
          <a:solidFill>
            <a:schemeClr val="tx1"/>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b="1" kern="1200" cap="none" baseline="0">
          <a:solidFill>
            <a:schemeClr val="tx1"/>
          </a:solidFill>
          <a:effectLst/>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b="1" kern="1200">
          <a:solidFill>
            <a:schemeClr val="tx1"/>
          </a:solidFill>
          <a:effectLst/>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b="1" kern="1200" cap="none" baseline="0">
          <a:solidFill>
            <a:schemeClr val="tx1"/>
          </a:solidFill>
          <a:effectLst/>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b="1" kern="1200">
          <a:solidFill>
            <a:schemeClr val="tx1"/>
          </a:solidFill>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09600" y="274638"/>
            <a:ext cx="109728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ormAutofit/>
          </a:bodyPr>
          <a:lstStyle/>
          <a:p>
            <a:pPr algn="ctr"/>
            <a:r>
              <a:rPr lang="en-US" altLang="en-US" sz="3600" dirty="0">
                <a:solidFill>
                  <a:schemeClr val="accent6">
                    <a:lumMod val="75000"/>
                  </a:schemeClr>
                </a:solidFill>
                <a:ea typeface="ＭＳ Ｐゴシック" panose="020B0600070205080204" pitchFamily="34" charset="-128"/>
              </a:rPr>
              <a:t>COMPLIANCE AND ENFORCEMENT MEASURES</a:t>
            </a:r>
            <a:endParaRPr lang="en-AU" altLang="en-US" sz="3600" dirty="0">
              <a:solidFill>
                <a:schemeClr val="accent6">
                  <a:lumMod val="75000"/>
                </a:schemeClr>
              </a:solidFill>
              <a:ea typeface="ＭＳ Ｐゴシック" panose="020B0600070205080204" pitchFamily="34" charset="-128"/>
            </a:endParaRPr>
          </a:p>
        </p:txBody>
      </p:sp>
      <p:graphicFrame>
        <p:nvGraphicFramePr>
          <p:cNvPr id="614435" name="Group 35"/>
          <p:cNvGraphicFramePr>
            <a:graphicFrameLocks noGrp="1"/>
          </p:cNvGraphicFramePr>
          <p:nvPr>
            <p:ph sz="half" idx="2"/>
            <p:extLst>
              <p:ext uri="{D42A27DB-BD31-4B8C-83A1-F6EECF244321}">
                <p14:modId xmlns:p14="http://schemas.microsoft.com/office/powerpoint/2010/main" val="3670004410"/>
              </p:ext>
            </p:extLst>
          </p:nvPr>
        </p:nvGraphicFramePr>
        <p:xfrm>
          <a:off x="719667" y="1562100"/>
          <a:ext cx="10847918" cy="3974407"/>
        </p:xfrm>
        <a:graphic>
          <a:graphicData uri="http://schemas.openxmlformats.org/drawingml/2006/table">
            <a:tbl>
              <a:tblPr/>
              <a:tblGrid>
                <a:gridCol w="2813051">
                  <a:extLst>
                    <a:ext uri="{9D8B030D-6E8A-4147-A177-3AD203B41FA5}">
                      <a16:colId xmlns="" xmlns:a16="http://schemas.microsoft.com/office/drawing/2014/main" val="20000"/>
                    </a:ext>
                  </a:extLst>
                </a:gridCol>
                <a:gridCol w="8034867">
                  <a:extLst>
                    <a:ext uri="{9D8B030D-6E8A-4147-A177-3AD203B41FA5}">
                      <a16:colId xmlns="" xmlns:a16="http://schemas.microsoft.com/office/drawing/2014/main" val="20001"/>
                    </a:ext>
                  </a:extLst>
                </a:gridCol>
              </a:tblGrid>
              <a:tr h="823027">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800" b="1"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Provisional Improvement Notices (PIN)</a:t>
                      </a:r>
                    </a:p>
                  </a:txBody>
                  <a:tcPr marL="121920" marR="12192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dirty="0">
                          <a:ln>
                            <a:noFill/>
                          </a:ln>
                          <a:solidFill>
                            <a:srgbClr val="00007A"/>
                          </a:solidFill>
                          <a:effectLst/>
                          <a:latin typeface="Arial" panose="020B0604020202020204" pitchFamily="34" charset="0"/>
                          <a:ea typeface="ＭＳ Ｐゴシック" panose="020B0600070205080204" pitchFamily="34" charset="-128"/>
                        </a:rPr>
                        <a:t>A notice </a:t>
                      </a:r>
                      <a:r>
                        <a:rPr kumimoji="0" lang="en-AU" altLang="en-US" sz="1800" b="1" i="0" u="none" strike="noStrike" cap="none" normalizeH="0" baseline="0" dirty="0">
                          <a:ln>
                            <a:noFill/>
                          </a:ln>
                          <a:solidFill>
                            <a:srgbClr val="00007A"/>
                          </a:solidFill>
                          <a:effectLst/>
                          <a:latin typeface="Arial" panose="020B0604020202020204" pitchFamily="34" charset="0"/>
                          <a:ea typeface="ＭＳ Ｐゴシック" panose="020B0600070205080204" pitchFamily="34" charset="-128"/>
                        </a:rPr>
                        <a:t>issued by a trained HSR </a:t>
                      </a:r>
                      <a:r>
                        <a:rPr kumimoji="0" lang="en-AU" altLang="en-US" sz="1800" b="0" i="0" u="none" strike="noStrike" cap="none" normalizeH="0" baseline="0" dirty="0">
                          <a:ln>
                            <a:noFill/>
                          </a:ln>
                          <a:solidFill>
                            <a:srgbClr val="00007A"/>
                          </a:solidFill>
                          <a:effectLst/>
                          <a:latin typeface="Arial" panose="020B0604020202020204" pitchFamily="34" charset="0"/>
                          <a:ea typeface="ＭＳ Ｐゴシック" panose="020B0600070205080204" pitchFamily="34" charset="-128"/>
                        </a:rPr>
                        <a:t>to address a contravention of a provision of the WHS Act.  The notice may be reviewed by an inspector and can be applied, altered or removed. </a:t>
                      </a:r>
                    </a:p>
                  </a:txBody>
                  <a:tcPr marL="121920" marR="12192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58867">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800" b="1"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Direct a Worker to Cease Work</a:t>
                      </a:r>
                      <a:r>
                        <a:rPr kumimoji="0" lang="en-AU" altLang="en-US" sz="1800" b="0"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   </a:t>
                      </a:r>
                    </a:p>
                  </a:txBody>
                  <a:tcPr marL="121920" marR="12192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dirty="0">
                          <a:ln>
                            <a:noFill/>
                          </a:ln>
                          <a:solidFill>
                            <a:srgbClr val="00007F"/>
                          </a:solidFill>
                          <a:effectLst/>
                          <a:latin typeface="Arial" panose="020B0604020202020204" pitchFamily="34" charset="0"/>
                          <a:ea typeface="ＭＳ Ｐゴシック" panose="020B0600070205080204" pitchFamily="34" charset="-128"/>
                        </a:rPr>
                        <a:t>A direction </a:t>
                      </a:r>
                      <a:r>
                        <a:rPr kumimoji="0" lang="en-AU" altLang="en-US" sz="1800" b="1" i="0" u="none" strike="noStrike" cap="none" normalizeH="0" baseline="0" dirty="0">
                          <a:ln>
                            <a:noFill/>
                          </a:ln>
                          <a:solidFill>
                            <a:srgbClr val="00007F"/>
                          </a:solidFill>
                          <a:effectLst/>
                          <a:latin typeface="Arial" panose="020B0604020202020204" pitchFamily="34" charset="0"/>
                          <a:ea typeface="ＭＳ Ｐゴシック" panose="020B0600070205080204" pitchFamily="34" charset="-128"/>
                        </a:rPr>
                        <a:t>from a trained HSR </a:t>
                      </a:r>
                      <a:r>
                        <a:rPr kumimoji="0" lang="en-AU" altLang="en-US" sz="1800" b="0" i="0" u="none" strike="noStrike" cap="none" normalizeH="0" baseline="0" dirty="0">
                          <a:ln>
                            <a:noFill/>
                          </a:ln>
                          <a:solidFill>
                            <a:srgbClr val="00007F"/>
                          </a:solidFill>
                          <a:effectLst/>
                          <a:latin typeface="Arial" panose="020B0604020202020204" pitchFamily="34" charset="0"/>
                          <a:ea typeface="ＭＳ Ｐゴシック" panose="020B0600070205080204" pitchFamily="34" charset="-128"/>
                        </a:rPr>
                        <a:t>for a worker to cease unsafe work.</a:t>
                      </a:r>
                    </a:p>
                  </a:txBody>
                  <a:tcPr marL="121920" marR="12192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13377">
                <a:tc gridSpan="2">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endParaRPr>
                    </a:p>
                  </a:txBody>
                  <a:tcPr marL="121920" marR="121920" marT="45724" marB="45724"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AU"/>
                    </a:p>
                  </a:txBody>
                  <a:tcPr/>
                </a:tc>
                <a:extLst>
                  <a:ext uri="{0D108BD9-81ED-4DB2-BD59-A6C34878D82A}">
                    <a16:rowId xmlns="" xmlns:a16="http://schemas.microsoft.com/office/drawing/2014/main" val="10002"/>
                  </a:ext>
                </a:extLst>
              </a:tr>
              <a:tr h="658867">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800" b="1"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cs typeface="Arial" panose="020B0604020202020204" pitchFamily="34" charset="0"/>
                        </a:rPr>
                        <a:t>Improvement Notices</a:t>
                      </a:r>
                    </a:p>
                  </a:txBody>
                  <a:tcPr marL="121920" marR="12192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dirty="0">
                          <a:ln>
                            <a:noFill/>
                          </a:ln>
                          <a:solidFill>
                            <a:srgbClr val="00007F"/>
                          </a:solidFill>
                          <a:effectLst/>
                          <a:latin typeface="Arial" panose="020B0604020202020204" pitchFamily="34" charset="0"/>
                          <a:ea typeface="ＭＳ Ｐゴシック" panose="020B0600070205080204" pitchFamily="34" charset="-128"/>
                        </a:rPr>
                        <a:t>A notice </a:t>
                      </a:r>
                      <a:r>
                        <a:rPr kumimoji="0" lang="en-AU" altLang="en-US" sz="1800" b="1" i="0" u="none" strike="noStrike" cap="none" normalizeH="0" baseline="0" dirty="0">
                          <a:ln>
                            <a:noFill/>
                          </a:ln>
                          <a:solidFill>
                            <a:srgbClr val="00007F"/>
                          </a:solidFill>
                          <a:effectLst/>
                          <a:latin typeface="Arial" panose="020B0604020202020204" pitchFamily="34" charset="0"/>
                          <a:ea typeface="ＭＳ Ｐゴシック" panose="020B0600070205080204" pitchFamily="34" charset="-128"/>
                        </a:rPr>
                        <a:t>issued by an inspector </a:t>
                      </a:r>
                      <a:r>
                        <a:rPr kumimoji="0" lang="en-AU" altLang="en-US" sz="1800" b="0" i="0" u="none" strike="noStrike" cap="none" normalizeH="0" baseline="0" dirty="0">
                          <a:ln>
                            <a:noFill/>
                          </a:ln>
                          <a:solidFill>
                            <a:srgbClr val="00007F"/>
                          </a:solidFill>
                          <a:effectLst/>
                          <a:latin typeface="Arial" panose="020B0604020202020204" pitchFamily="34" charset="0"/>
                          <a:ea typeface="ＭＳ Ｐゴシック" panose="020B0600070205080204" pitchFamily="34" charset="-128"/>
                        </a:rPr>
                        <a:t>to address a contravention of a provision of the WHS Act.   </a:t>
                      </a:r>
                    </a:p>
                  </a:txBody>
                  <a:tcPr marL="121920" marR="12192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95382">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800" b="1"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cs typeface="Arial" panose="020B0604020202020204" pitchFamily="34" charset="0"/>
                        </a:rPr>
                        <a:t>Prohibition Notices</a:t>
                      </a:r>
                    </a:p>
                  </a:txBody>
                  <a:tcPr marL="121920" marR="12192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dirty="0">
                          <a:ln>
                            <a:noFill/>
                          </a:ln>
                          <a:solidFill>
                            <a:srgbClr val="00007F"/>
                          </a:solidFill>
                          <a:effectLst/>
                          <a:latin typeface="Arial" panose="020B0604020202020204" pitchFamily="34" charset="0"/>
                          <a:ea typeface="ＭＳ Ｐゴシック" panose="020B0600070205080204" pitchFamily="34" charset="-128"/>
                        </a:rPr>
                        <a:t>A direction </a:t>
                      </a:r>
                      <a:r>
                        <a:rPr kumimoji="0" lang="en-AU" altLang="en-US" sz="1800" b="1" i="0" u="none" strike="noStrike" cap="none" normalizeH="0" baseline="0" dirty="0">
                          <a:ln>
                            <a:noFill/>
                          </a:ln>
                          <a:solidFill>
                            <a:srgbClr val="00007F"/>
                          </a:solidFill>
                          <a:effectLst/>
                          <a:latin typeface="Arial" panose="020B0604020202020204" pitchFamily="34" charset="0"/>
                          <a:ea typeface="ＭＳ Ｐゴシック" panose="020B0600070205080204" pitchFamily="34" charset="-128"/>
                        </a:rPr>
                        <a:t>from an inspector </a:t>
                      </a:r>
                      <a:r>
                        <a:rPr kumimoji="0" lang="en-AU" altLang="en-US" sz="1800" b="0" i="0" u="none" strike="noStrike" cap="none" normalizeH="0" baseline="0" dirty="0">
                          <a:ln>
                            <a:noFill/>
                          </a:ln>
                          <a:solidFill>
                            <a:srgbClr val="00007F"/>
                          </a:solidFill>
                          <a:effectLst/>
                          <a:latin typeface="Arial" panose="020B0604020202020204" pitchFamily="34" charset="0"/>
                          <a:ea typeface="ＭＳ Ｐゴシック" panose="020B0600070205080204" pitchFamily="34" charset="-128"/>
                        </a:rPr>
                        <a:t>prohibiting the person in control from carrying on an activity until the risk is remedied.</a:t>
                      </a:r>
                    </a:p>
                  </a:txBody>
                  <a:tcPr marL="121920" marR="12192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833506">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800" b="1"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cs typeface="Arial" panose="020B0604020202020204" pitchFamily="34" charset="0"/>
                        </a:rPr>
                        <a:t>Non-disturbance notices</a:t>
                      </a:r>
                    </a:p>
                  </a:txBody>
                  <a:tcPr marL="121920" marR="12192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dirty="0">
                          <a:ln>
                            <a:noFill/>
                          </a:ln>
                          <a:solidFill>
                            <a:srgbClr val="00007F"/>
                          </a:solidFill>
                          <a:effectLst/>
                          <a:latin typeface="Arial" panose="020B0604020202020204" pitchFamily="34" charset="0"/>
                          <a:ea typeface="ＭＳ Ｐゴシック" panose="020B0600070205080204" pitchFamily="34" charset="-128"/>
                        </a:rPr>
                        <a:t>A notice </a:t>
                      </a:r>
                      <a:r>
                        <a:rPr kumimoji="0" lang="en-AU" altLang="en-US" sz="1800" b="1" i="0" u="none" strike="noStrike" cap="none" normalizeH="0" baseline="0" dirty="0">
                          <a:ln>
                            <a:noFill/>
                          </a:ln>
                          <a:solidFill>
                            <a:srgbClr val="00007F"/>
                          </a:solidFill>
                          <a:effectLst/>
                          <a:latin typeface="Arial" panose="020B0604020202020204" pitchFamily="34" charset="0"/>
                          <a:ea typeface="ＭＳ Ｐゴシック" panose="020B0600070205080204" pitchFamily="34" charset="-128"/>
                        </a:rPr>
                        <a:t>issued by an inspector </a:t>
                      </a:r>
                      <a:r>
                        <a:rPr kumimoji="0" lang="en-AU" altLang="en-US" sz="1800" b="0" i="0" u="none" strike="noStrike" cap="none" normalizeH="0" baseline="0" dirty="0">
                          <a:ln>
                            <a:noFill/>
                          </a:ln>
                          <a:solidFill>
                            <a:srgbClr val="00007F"/>
                          </a:solidFill>
                          <a:effectLst/>
                          <a:latin typeface="Arial" panose="020B0604020202020204" pitchFamily="34" charset="0"/>
                          <a:ea typeface="ＭＳ Ｐゴシック" panose="020B0600070205080204" pitchFamily="34" charset="-128"/>
                        </a:rPr>
                        <a:t>to the manager or person in control of a workplace to facilitate the exercising of the inspector’s compliance powers.</a:t>
                      </a:r>
                    </a:p>
                  </a:txBody>
                  <a:tcPr marL="121920" marR="12192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pic>
        <p:nvPicPr>
          <p:cNvPr id="2" name="Recorded Sound">
            <a:hlinkClick r:id="" action="ppaction://media"/>
            <a:extLst>
              <a:ext uri="{FF2B5EF4-FFF2-40B4-BE49-F238E27FC236}">
                <a16:creationId xmlns="" xmlns:a16="http://schemas.microsoft.com/office/drawing/2014/main" id="{A0DB56F0-1571-40DF-B1AE-D84FEFC431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76588" y="6237313"/>
            <a:ext cx="649817" cy="487363"/>
          </a:xfrm>
          <a:prstGeom prst="rect">
            <a:avLst/>
          </a:prstGeom>
        </p:spPr>
      </p:pic>
      <p:sp>
        <p:nvSpPr>
          <p:cNvPr id="6" name="Date Placeholder 3">
            <a:extLst>
              <a:ext uri="{FF2B5EF4-FFF2-40B4-BE49-F238E27FC236}">
                <a16:creationId xmlns="" xmlns:a16="http://schemas.microsoft.com/office/drawing/2014/main" id="{EDB88DB0-3E25-479E-8306-08D41285DE27}"/>
              </a:ext>
            </a:extLst>
          </p:cNvPr>
          <p:cNvSpPr>
            <a:spLocks noGrp="1"/>
          </p:cNvSpPr>
          <p:nvPr/>
        </p:nvSpPr>
        <p:spPr>
          <a:xfrm>
            <a:off x="725063" y="6372098"/>
            <a:ext cx="2133600" cy="365125"/>
          </a:xfrm>
          <a:prstGeom prst="rect">
            <a:avLst/>
          </a:prstGeom>
        </p:spPr>
        <p:txBody>
          <a:bodyPr/>
          <a:lstStyle/>
          <a:p>
            <a:pPr eaLnBrk="0" fontAlgn="base" hangingPunct="0">
              <a:lnSpc>
                <a:spcPct val="106000"/>
              </a:lnSpc>
              <a:spcAft>
                <a:spcPts val="800"/>
              </a:spcAft>
            </a:pPr>
            <a:r>
              <a:rPr lang="en-AU"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16 January 2020</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5">
            <a:extLst>
              <a:ext uri="{FF2B5EF4-FFF2-40B4-BE49-F238E27FC236}">
                <a16:creationId xmlns="" xmlns:a16="http://schemas.microsoft.com/office/drawing/2014/main" id="{950E17AB-5DAF-423D-8A90-81CAB28C604E}"/>
              </a:ext>
            </a:extLst>
          </p:cNvPr>
          <p:cNvSpPr txBox="1">
            <a:spLocks/>
          </p:cNvSpPr>
          <p:nvPr/>
        </p:nvSpPr>
        <p:spPr>
          <a:xfrm>
            <a:off x="8905895" y="6345428"/>
            <a:ext cx="2133600" cy="365125"/>
          </a:xfrm>
          <a:prstGeom prst="rect">
            <a:avLst/>
          </a:prstGeom>
        </p:spPr>
        <p:txBody>
          <a:bodyPr vert="horz" lIns="91440" tIns="45720" rIns="91440" bIns="45720" rtlCol="0" anchor="ctr"/>
          <a:lstStyle/>
          <a:p>
            <a:pPr algn="r" eaLnBrk="0" fontAlgn="base" hangingPunct="0">
              <a:lnSpc>
                <a:spcPct val="106000"/>
              </a:lnSpc>
              <a:spcAft>
                <a:spcPts val="800"/>
              </a:spcAft>
            </a:pPr>
            <a:fld id="{1DED7308-9AF1-4AA7-A535-9D72B2E145ED}" type="slidenum">
              <a:rPr lang="en-US" sz="1400" smtClean="0">
                <a:solidFill>
                  <a:srgbClr val="000000"/>
                </a:solidFill>
                <a:latin typeface="Calibri" panose="020F0502020204030204" pitchFamily="34" charset="0"/>
                <a:ea typeface="Calibri" panose="020F0502020204030204" pitchFamily="34" charset="0"/>
                <a:cs typeface="Calibri" panose="020F0502020204030204" pitchFamily="34" charset="0"/>
              </a:rPr>
              <a:pPr algn="r" eaLnBrk="0" fontAlgn="base" hangingPunct="0">
                <a:lnSpc>
                  <a:spcPct val="106000"/>
                </a:lnSpc>
                <a:spcAft>
                  <a:spcPts val="800"/>
                </a:spcAft>
              </a:pPr>
              <a:t>1</a:t>
            </a:fld>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4130225"/>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0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1_Gallery">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 xmlns:thm15="http://schemas.microsoft.com/office/thememl/2012/main" name="TF66921596_My invention presentation_AAS_v5" id="{87E5ADC5-22B1-48B6-A377-CC62C9F76903}" vid="{35D6D025-A430-4CAD-B81F-81678F6B39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1DB373-C1A1-4924-9AF2-F04368201509}">
  <ds:schemaRef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3.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My invention presentation</Template>
  <TotalTime>0</TotalTime>
  <Words>572</Words>
  <Application>Microsoft Office PowerPoint</Application>
  <PresentationFormat>Custom</PresentationFormat>
  <Paragraphs>31</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1_Gallery</vt:lpstr>
      <vt:lpstr>COMPLIANCE AND ENFORCEMENT MEASURES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2019-10-17T18:07:54Z</dcterms:created>
  <dcterms:modified xsi:type="dcterms:W3CDTF">2020-01-17T01:08:10Z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