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B21AC-8399-4BC2-BAB2-0CF226F10915}" type="datetimeFigureOut">
              <a:rPr lang="en-AU" smtClean="0"/>
              <a:t>10/12/2019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B7E01-AE6E-4404-9AD3-32C4BB7FFD59}" type="slidenum">
              <a:rPr lang="en-AU" smtClean="0"/>
              <a:t>‹#›</a:t>
            </a:fld>
            <a:endParaRPr lang="en-AU"/>
          </a:p>
        </p:txBody>
      </p:sp>
    </p:spTree>
    <p:extLst>
      <p:ext uri="{BB962C8B-B14F-4D97-AF65-F5344CB8AC3E}">
        <p14:creationId xmlns:p14="http://schemas.microsoft.com/office/powerpoint/2010/main" val="421300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2471D1-BEE1-4806-A9ED-A5B9C720410E}" type="slidenum">
              <a:rPr lang="en-AU" altLang="en-US">
                <a:solidFill>
                  <a:prstClr val="black"/>
                </a:solidFill>
              </a:rPr>
              <a:pPr/>
              <a:t>1</a:t>
            </a:fld>
            <a:endParaRPr lang="en-AU" alt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lnSpc>
                <a:spcPct val="90000"/>
              </a:lnSpc>
              <a:spcBef>
                <a:spcPct val="0"/>
              </a:spcBef>
            </a:pPr>
            <a:endParaRPr lang="en-AU" altLang="en-US" sz="1100" b="1" dirty="0">
              <a:latin typeface="Arial Narrow" panose="020B0606020202030204" pitchFamily="34" charset="0"/>
            </a:endParaRPr>
          </a:p>
          <a:p>
            <a:pPr eaLnBrk="1" hangingPunct="1">
              <a:lnSpc>
                <a:spcPct val="90000"/>
              </a:lnSpc>
              <a:spcBef>
                <a:spcPct val="0"/>
              </a:spcBef>
            </a:pPr>
            <a:r>
              <a:rPr lang="en-AU" altLang="en-US" sz="1000" b="1" dirty="0">
                <a:latin typeface="Arial Narrow" panose="020B0606020202030204" pitchFamily="34" charset="0"/>
              </a:rPr>
              <a:t>COMMUNICATION PROCESS</a:t>
            </a:r>
            <a:endParaRPr lang="en-AU" altLang="en-US" sz="1000" dirty="0">
              <a:latin typeface="Arial Narrow" panose="020B0606020202030204" pitchFamily="34" charset="0"/>
            </a:endParaRPr>
          </a:p>
          <a:p>
            <a:pPr eaLnBrk="1" hangingPunct="1">
              <a:lnSpc>
                <a:spcPct val="90000"/>
              </a:lnSpc>
              <a:spcBef>
                <a:spcPct val="0"/>
              </a:spcBef>
            </a:pPr>
            <a:r>
              <a:rPr lang="en-AU" altLang="en-US" sz="1100" dirty="0">
                <a:latin typeface="Arial Narrow" panose="020B0606020202030204" pitchFamily="34" charset="0"/>
              </a:rPr>
              <a:t>If there is no recipient, then communication cannot occur. i.e. if a class is not listening, then the teacher is not teaching.</a:t>
            </a:r>
          </a:p>
          <a:p>
            <a:pPr eaLnBrk="1" hangingPunct="1">
              <a:lnSpc>
                <a:spcPct val="90000"/>
              </a:lnSpc>
              <a:spcBef>
                <a:spcPct val="0"/>
              </a:spcBef>
            </a:pPr>
            <a:r>
              <a:rPr lang="en-AU" altLang="en-US" sz="1100" dirty="0">
                <a:latin typeface="Arial Narrow" panose="020B0606020202030204" pitchFamily="34" charset="0"/>
              </a:rPr>
              <a:t> </a:t>
            </a:r>
          </a:p>
          <a:p>
            <a:pPr eaLnBrk="1" hangingPunct="1">
              <a:lnSpc>
                <a:spcPct val="90000"/>
              </a:lnSpc>
              <a:spcBef>
                <a:spcPct val="0"/>
              </a:spcBef>
            </a:pPr>
            <a:r>
              <a:rPr lang="en-AU" altLang="en-US" sz="1100" dirty="0">
                <a:latin typeface="Arial Narrow" panose="020B0606020202030204" pitchFamily="34" charset="0"/>
              </a:rPr>
              <a:t>It is a myth that the message you send is identical to that which is received.  Every message sent must travel a path through the recipient’s sensory organs before being sifted and sorted by the brain.</a:t>
            </a:r>
          </a:p>
          <a:p>
            <a:pPr eaLnBrk="1" hangingPunct="1">
              <a:lnSpc>
                <a:spcPct val="90000"/>
              </a:lnSpc>
              <a:spcBef>
                <a:spcPct val="0"/>
              </a:spcBef>
            </a:pPr>
            <a:endParaRPr lang="en-AU" altLang="en-US" sz="1100" dirty="0">
              <a:latin typeface="Arial Narrow" panose="020B0606020202030204" pitchFamily="34" charset="0"/>
            </a:endParaRPr>
          </a:p>
          <a:p>
            <a:pPr eaLnBrk="1" hangingPunct="1">
              <a:lnSpc>
                <a:spcPct val="90000"/>
              </a:lnSpc>
              <a:spcBef>
                <a:spcPct val="0"/>
              </a:spcBef>
            </a:pPr>
            <a:r>
              <a:rPr lang="en-AU" altLang="en-US" sz="1100" dirty="0">
                <a:latin typeface="Arial Narrow" panose="020B0606020202030204" pitchFamily="34" charset="0"/>
              </a:rPr>
              <a:t>When perceptual problems occur, it is inevitable that communication will break down.  The effectiveness of the workplace is determined largely by its members’ communication skills.  As a HSR that is dealing with identifying hazards, workplace inspections, helping implement safety controls, or negotiating for safer working conditions, the level of success will depend on the HSRs ability to communicate, and therefore their ability to identify different perceptions.</a:t>
            </a:r>
          </a:p>
          <a:p>
            <a:pPr eaLnBrk="1" hangingPunct="1">
              <a:lnSpc>
                <a:spcPct val="90000"/>
              </a:lnSpc>
              <a:spcBef>
                <a:spcPct val="0"/>
              </a:spcBef>
            </a:pPr>
            <a:r>
              <a:rPr lang="en-AU" altLang="en-US" sz="1100" dirty="0">
                <a:latin typeface="Arial Narrow" panose="020B0606020202030204" pitchFamily="34" charset="0"/>
              </a:rPr>
              <a:t> </a:t>
            </a:r>
          </a:p>
          <a:p>
            <a:pPr eaLnBrk="1" hangingPunct="1">
              <a:lnSpc>
                <a:spcPct val="90000"/>
              </a:lnSpc>
              <a:spcBef>
                <a:spcPct val="0"/>
              </a:spcBef>
            </a:pPr>
            <a:r>
              <a:rPr lang="en-AU" altLang="en-US" sz="1100" dirty="0">
                <a:latin typeface="Arial Narrow" panose="020B0606020202030204" pitchFamily="34" charset="0"/>
              </a:rPr>
              <a:t>A skilful communication style is necessary to ‘convince’ the individuals within the workplace of the benefits of the HSRs position, or to inform and persuade the workgroup (or PCBU) of safety issues.  A good deal of our communication style derives from our culture and upbringing.  We live and work in a multicultural world and increasingly in our workplaces there are people with special needs. Therefore, we need to gain an understanding of individual needs and behaviours in order for us to communicate our safety issues/topics effectively.</a:t>
            </a:r>
          </a:p>
          <a:p>
            <a:pPr eaLnBrk="1" hangingPunct="1">
              <a:lnSpc>
                <a:spcPct val="90000"/>
              </a:lnSpc>
              <a:spcBef>
                <a:spcPct val="0"/>
              </a:spcBef>
            </a:pPr>
            <a:endParaRPr lang="en-AU" altLang="en-US" dirty="0"/>
          </a:p>
          <a:p>
            <a:pPr eaLnBrk="1" hangingPunct="1">
              <a:lnSpc>
                <a:spcPct val="90000"/>
              </a:lnSpc>
              <a:spcBef>
                <a:spcPct val="0"/>
              </a:spcBef>
            </a:pPr>
            <a:endParaRPr lang="en-AU" altLang="en-US" sz="1000" dirty="0">
              <a:latin typeface="Arial Narrow" panose="020B0606020202030204" pitchFamily="34" charset="0"/>
            </a:endParaRPr>
          </a:p>
          <a:p>
            <a:pPr eaLnBrk="1" hangingPunct="1">
              <a:lnSpc>
                <a:spcPct val="90000"/>
              </a:lnSpc>
              <a:spcBef>
                <a:spcPct val="0"/>
              </a:spcBef>
            </a:pPr>
            <a:endParaRPr lang="en-AU" altLang="en-US" dirty="0"/>
          </a:p>
          <a:p>
            <a:pPr eaLnBrk="1" hangingPunct="1">
              <a:lnSpc>
                <a:spcPct val="90000"/>
              </a:lnSpc>
            </a:pPr>
            <a:endParaRPr lang="en-AU" altLang="en-US" sz="1000" dirty="0">
              <a:latin typeface="Calibri" panose="020F0502020204030204" pitchFamily="34" charset="0"/>
            </a:endParaRPr>
          </a:p>
          <a:p>
            <a:pPr eaLnBrk="1" hangingPunct="1">
              <a:lnSpc>
                <a:spcPct val="90000"/>
              </a:lnSpc>
            </a:pPr>
            <a:endParaRPr lang="en-AU" altLang="en-US" sz="1000" dirty="0">
              <a:latin typeface="Calibri" panose="020F0502020204030204" pitchFamily="34" charset="0"/>
            </a:endParaRPr>
          </a:p>
          <a:p>
            <a:pPr eaLnBrk="1" hangingPunct="1">
              <a:lnSpc>
                <a:spcPct val="90000"/>
              </a:lnSpc>
            </a:pPr>
            <a:endParaRPr lang="en-AU" altLang="en-US" sz="1000" dirty="0">
              <a:latin typeface="Calibri" panose="020F0502020204030204" pitchFamily="34" charset="0"/>
            </a:endParaRPr>
          </a:p>
          <a:p>
            <a:pPr eaLnBrk="1" hangingPunct="1">
              <a:lnSpc>
                <a:spcPct val="90000"/>
              </a:lnSpc>
            </a:pPr>
            <a:endParaRPr lang="en-AU" altLang="en-US" sz="1000" dirty="0"/>
          </a:p>
        </p:txBody>
      </p:sp>
    </p:spTree>
    <p:extLst>
      <p:ext uri="{BB962C8B-B14F-4D97-AF65-F5344CB8AC3E}">
        <p14:creationId xmlns:p14="http://schemas.microsoft.com/office/powerpoint/2010/main" val="311245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23EE42B-DD13-4C11-8D99-9C1FDDF99AB7}" type="slidenum">
              <a:rPr lang="en-AU" altLang="en-US">
                <a:solidFill>
                  <a:prstClr val="black"/>
                </a:solidFill>
              </a:rPr>
              <a:pPr/>
              <a:t>2</a:t>
            </a:fld>
            <a:endParaRPr lang="en-AU" altLang="en-US"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200947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C45E03-4476-4FEE-B61E-DBAED865EFC3}" type="slidenum">
              <a:rPr lang="en-AU" altLang="en-US">
                <a:solidFill>
                  <a:prstClr val="black"/>
                </a:solidFill>
              </a:rPr>
              <a:pPr/>
              <a:t>3</a:t>
            </a:fld>
            <a:endParaRPr lang="en-AU" altLang="en-US" dirty="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57492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DBFD8F-72B9-4F7E-8810-F38D257660C1}" type="slidenum">
              <a:rPr lang="en-AU" altLang="en-US">
                <a:solidFill>
                  <a:prstClr val="black"/>
                </a:solidFill>
              </a:rPr>
              <a:pPr/>
              <a:t>4</a:t>
            </a:fld>
            <a:endParaRPr lang="en-AU" altLang="en-US"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AU" altLang="en-US" dirty="0"/>
          </a:p>
        </p:txBody>
      </p:sp>
    </p:spTree>
    <p:extLst>
      <p:ext uri="{BB962C8B-B14F-4D97-AF65-F5344CB8AC3E}">
        <p14:creationId xmlns:p14="http://schemas.microsoft.com/office/powerpoint/2010/main" val="357479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83448"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124078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4626137"/>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88913"/>
            <a:ext cx="82296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Date Placeholder 3">
            <a:extLst>
              <a:ext uri="{FF2B5EF4-FFF2-40B4-BE49-F238E27FC236}">
                <a16:creationId xmlns:a16="http://schemas.microsoft.com/office/drawing/2014/main" xmlns="" id="{EDB88DB0-3E25-479E-8306-08D41285DE27}"/>
              </a:ext>
            </a:extLst>
          </p:cNvPr>
          <p:cNvSpPr>
            <a:spLocks noGrp="1"/>
          </p:cNvSpPr>
          <p:nvPr/>
        </p:nvSpPr>
        <p:spPr>
          <a:xfrm>
            <a:off x="249575" y="6496575"/>
            <a:ext cx="2133600" cy="365125"/>
          </a:xfrm>
          <a:prstGeom prst="rect">
            <a:avLst/>
          </a:prstGeom>
        </p:spPr>
        <p:txBody>
          <a:bodyPr/>
          <a:lstStyle/>
          <a:p>
            <a:pPr defTabSz="457200" eaLnBrk="0" fontAlgn="base" hangingPunct="0">
              <a:lnSpc>
                <a:spcPct val="106000"/>
              </a:lnSpc>
              <a:spcAft>
                <a:spcPts val="800"/>
              </a:spcAft>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06 December 2019</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950E17AB-5DAF-423D-8A90-81CAB28C604E}"/>
              </a:ext>
            </a:extLst>
          </p:cNvPr>
          <p:cNvSpPr txBox="1">
            <a:spLocks/>
          </p:cNvSpPr>
          <p:nvPr/>
        </p:nvSpPr>
        <p:spPr>
          <a:xfrm>
            <a:off x="6345575" y="6469905"/>
            <a:ext cx="2133600" cy="365125"/>
          </a:xfrm>
          <a:prstGeom prst="rect">
            <a:avLst/>
          </a:prstGeom>
        </p:spPr>
        <p:txBody>
          <a:bodyPr vert="horz" lIns="91440" tIns="45720" rIns="91440" bIns="45720" rtlCol="0" anchor="ctr"/>
          <a:lstStyle/>
          <a:p>
            <a:pPr algn="r" defTabSz="457200" eaLnBrk="0" fontAlgn="base" hangingPunct="0">
              <a:lnSpc>
                <a:spcPct val="106000"/>
              </a:lnSpc>
              <a:spcAft>
                <a:spcPts val="800"/>
              </a:spcAft>
            </a:pPr>
            <a:fld id="{1DED7308-9AF1-4AA7-A535-9D72B2E145ED}" type="slidenum">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pPr algn="r" defTabSz="457200" eaLnBrk="0" fontAlgn="base" hangingPunct="0">
                <a:lnSpc>
                  <a:spcPct val="106000"/>
                </a:lnSpc>
                <a:spcAft>
                  <a:spcPts val="800"/>
                </a:spcAft>
              </a:pPr>
              <a:t>‹#›</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6FEC3EE3-2E91-4014-AF1A-A4B6B198EBD9}"/>
              </a:ext>
            </a:extLst>
          </p:cNvPr>
          <p:cNvGrpSpPr/>
          <p:nvPr/>
        </p:nvGrpSpPr>
        <p:grpSpPr>
          <a:xfrm>
            <a:off x="3131840" y="6469905"/>
            <a:ext cx="2597785" cy="399415"/>
            <a:chOff x="2882265" y="0"/>
            <a:chExt cx="2598086" cy="451669"/>
          </a:xfrm>
        </p:grpSpPr>
        <p:pic>
          <p:nvPicPr>
            <p:cNvPr id="8" name="Picture 7" descr="A picture containing building&#10;&#10;Description automatically generated">
              <a:extLst>
                <a:ext uri="{FF2B5EF4-FFF2-40B4-BE49-F238E27FC236}">
                  <a16:creationId xmlns:a16="http://schemas.microsoft.com/office/drawing/2014/main" xmlns="" id="{F56C0A61-2710-4FB8-936C-DA2E230A02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9" name="TextBox 7">
              <a:extLst>
                <a:ext uri="{FF2B5EF4-FFF2-40B4-BE49-F238E27FC236}">
                  <a16:creationId xmlns:a16="http://schemas.microsoft.com/office/drawing/2014/main" xmlns="" id="{AE01CD35-04CF-4783-943F-829A67244349}"/>
                </a:ext>
              </a:extLst>
            </p:cNvPr>
            <p:cNvSpPr txBox="1"/>
            <p:nvPr userDrawn="1"/>
          </p:nvSpPr>
          <p:spPr>
            <a:xfrm>
              <a:off x="3184826" y="0"/>
              <a:ext cx="2295525" cy="451669"/>
            </a:xfrm>
            <a:prstGeom prst="rect">
              <a:avLst/>
            </a:prstGeom>
            <a:noFill/>
          </p:spPr>
          <p:txBody>
            <a:bodyPr wrap="square" rtlCol="0">
              <a:noAutofit/>
            </a:bodyPr>
            <a:lstStyle/>
            <a:p>
              <a:pPr defTabSz="457200"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6810454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xStyles>
    <p:titleStyle>
      <a:lvl1pPr algn="ctr" defTabSz="457200" rtl="0" eaLnBrk="1" fontAlgn="base" hangingPunct="1">
        <a:spcBef>
          <a:spcPct val="0"/>
        </a:spcBef>
        <a:spcAft>
          <a:spcPct val="0"/>
        </a:spcAft>
        <a:defRPr sz="3600" b="1" kern="1200">
          <a:solidFill>
            <a:srgbClr val="C00000"/>
          </a:solidFill>
          <a:latin typeface="Calibri" panose="020F0502020204030204" pitchFamily="34" charset="0"/>
          <a:ea typeface="ＭＳ Ｐゴシック" pitchFamily="1" charset="-128"/>
          <a:cs typeface="Calibri" panose="020F0502020204030204" pitchFamily="34" charset="0"/>
        </a:defRPr>
      </a:lvl1pPr>
      <a:lvl2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2pPr>
      <a:lvl3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3pPr>
      <a:lvl4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4pPr>
      <a:lvl5pPr algn="l" defTabSz="457200" rtl="0" eaLnBrk="1" fontAlgn="base" hangingPunct="1">
        <a:spcBef>
          <a:spcPct val="0"/>
        </a:spcBef>
        <a:spcAft>
          <a:spcPct val="0"/>
        </a:spcAft>
        <a:defRPr sz="4400">
          <a:solidFill>
            <a:srgbClr val="000090"/>
          </a:solidFill>
          <a:latin typeface="Arial" pitchFamily="1" charset="0"/>
          <a:ea typeface="ＭＳ Ｐゴシック" pitchFamily="1"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Clr>
          <a:srgbClr val="FF0000"/>
        </a:buClr>
        <a:buFont typeface="Wingdings" panose="05000000000000000000" pitchFamily="2" charset="2"/>
        <a:buChar char="ü"/>
        <a:defRPr sz="3200" b="1" kern="1200">
          <a:solidFill>
            <a:srgbClr val="000090"/>
          </a:solidFill>
          <a:latin typeface="Calibri" panose="020F0502020204030204" pitchFamily="34" charset="0"/>
          <a:ea typeface="ＭＳ Ｐゴシック" pitchFamily="1" charset="-128"/>
          <a:cs typeface="Calibri" panose="020F0502020204030204" pitchFamily="34" charset="0"/>
        </a:defRPr>
      </a:lvl1pPr>
      <a:lvl2pPr marL="742950" indent="-285750" algn="l" defTabSz="457200" rtl="0" eaLnBrk="1" fontAlgn="base" hangingPunct="1">
        <a:spcBef>
          <a:spcPct val="20000"/>
        </a:spcBef>
        <a:spcAft>
          <a:spcPct val="0"/>
        </a:spcAft>
        <a:buClr>
          <a:srgbClr val="7030A0"/>
        </a:buClr>
        <a:buFont typeface="Wingdings" panose="05000000000000000000" pitchFamily="2" charset="2"/>
        <a:buChar char="Ø"/>
        <a:defRPr sz="2800" b="1" kern="1200">
          <a:solidFill>
            <a:srgbClr val="000090"/>
          </a:solidFill>
          <a:latin typeface="Calibri" panose="020F0502020204030204" pitchFamily="34" charset="0"/>
          <a:ea typeface="ＭＳ Ｐゴシック" pitchFamily="1" charset="-128"/>
          <a:cs typeface="Calibri" panose="020F0502020204030204" pitchFamily="34" charset="0"/>
        </a:defRPr>
      </a:lvl2pPr>
      <a:lvl3pPr marL="1143000" indent="-228600" algn="l" defTabSz="457200" rtl="0" eaLnBrk="1" fontAlgn="base" hangingPunct="1">
        <a:spcBef>
          <a:spcPct val="20000"/>
        </a:spcBef>
        <a:spcAft>
          <a:spcPct val="0"/>
        </a:spcAft>
        <a:buClr>
          <a:schemeClr val="bg1"/>
        </a:buClr>
        <a:buFont typeface="Wingdings" panose="05000000000000000000" pitchFamily="2" charset="2"/>
        <a:buChar char="§"/>
        <a:defRPr sz="2400" b="1" kern="1200">
          <a:solidFill>
            <a:srgbClr val="000090"/>
          </a:solidFill>
          <a:latin typeface="Calibri" panose="020F0502020204030204" pitchFamily="34" charset="0"/>
          <a:ea typeface="ＭＳ Ｐゴシック" pitchFamily="1" charset="-128"/>
          <a:cs typeface="Calibri" panose="020F050202020403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b="1" kern="1200">
          <a:solidFill>
            <a:srgbClr val="000090"/>
          </a:solidFill>
          <a:latin typeface="Calibri" panose="020F0502020204030204" pitchFamily="34" charset="0"/>
          <a:ea typeface="ＭＳ Ｐゴシック" pitchFamily="1"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dirty="0"/>
              <a:t>COMMUNICATION MODEL</a:t>
            </a:r>
          </a:p>
        </p:txBody>
      </p:sp>
      <p:pic>
        <p:nvPicPr>
          <p:cNvPr id="15363" name="Picture 2" descr="communicationmodele.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963613" y="1412875"/>
            <a:ext cx="7216775" cy="4276725"/>
          </a:xfrm>
          <a:noFill/>
        </p:spPr>
      </p:pic>
      <p:pic>
        <p:nvPicPr>
          <p:cNvPr id="3" name="Recorded Sound">
            <a:hlinkClick r:id="" action="ppaction://media"/>
            <a:extLst>
              <a:ext uri="{FF2B5EF4-FFF2-40B4-BE49-F238E27FC236}">
                <a16:creationId xmlns="" xmlns:a16="http://schemas.microsoft.com/office/drawing/2014/main" id="{C59DC0A7-CA71-4A1D-871C-15ED97BC63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0432" y="6021288"/>
            <a:ext cx="487363" cy="487363"/>
          </a:xfrm>
          <a:prstGeom prst="rect">
            <a:avLst/>
          </a:prstGeom>
        </p:spPr>
      </p:pic>
    </p:spTree>
    <p:extLst>
      <p:ext uri="{BB962C8B-B14F-4D97-AF65-F5344CB8AC3E}">
        <p14:creationId xmlns:p14="http://schemas.microsoft.com/office/powerpoint/2010/main" val="198951784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6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dirty="0"/>
              <a:t>EFFECTIVE COMMUNICATION</a:t>
            </a:r>
          </a:p>
        </p:txBody>
      </p:sp>
      <p:sp>
        <p:nvSpPr>
          <p:cNvPr id="17410" name="Rectangle 2"/>
          <p:cNvSpPr>
            <a:spLocks noGrp="1"/>
          </p:cNvSpPr>
          <p:nvPr>
            <p:ph idx="1"/>
          </p:nvPr>
        </p:nvSpPr>
        <p:spPr>
          <a:xfrm>
            <a:off x="483448" y="1084775"/>
            <a:ext cx="8229600" cy="5119255"/>
          </a:xfrm>
        </p:spPr>
        <p:txBody>
          <a:bodyPr/>
          <a:lstStyle/>
          <a:p>
            <a:pPr marL="0" indent="0" eaLnBrk="1" hangingPunct="1">
              <a:spcAft>
                <a:spcPct val="50000"/>
              </a:spcAft>
              <a:buNone/>
            </a:pPr>
            <a:r>
              <a:rPr lang="en-AU" altLang="en-US" sz="2200" b="1" dirty="0"/>
              <a:t>General principles for effective consultation include the following:</a:t>
            </a:r>
          </a:p>
          <a:p>
            <a:pPr eaLnBrk="1" hangingPunct="1">
              <a:spcAft>
                <a:spcPct val="50000"/>
              </a:spcAft>
              <a:buFont typeface="Arial" panose="020B0604020202020204" pitchFamily="34" charset="0"/>
              <a:buChar char="•"/>
            </a:pPr>
            <a:r>
              <a:rPr lang="en-AU" altLang="en-US" sz="2200" dirty="0"/>
              <a:t>Two way flow</a:t>
            </a:r>
          </a:p>
          <a:p>
            <a:pPr eaLnBrk="1" hangingPunct="1">
              <a:spcAft>
                <a:spcPct val="50000"/>
              </a:spcAft>
              <a:buFont typeface="Arial" panose="020B0604020202020204" pitchFamily="34" charset="0"/>
              <a:buChar char="•"/>
            </a:pPr>
            <a:r>
              <a:rPr lang="en-AU" altLang="en-US" sz="2200" dirty="0"/>
              <a:t>High self esteem</a:t>
            </a:r>
          </a:p>
          <a:p>
            <a:pPr eaLnBrk="1" hangingPunct="1">
              <a:spcAft>
                <a:spcPct val="50000"/>
              </a:spcAft>
              <a:buFont typeface="Arial" panose="020B0604020202020204" pitchFamily="34" charset="0"/>
              <a:buChar char="•"/>
            </a:pPr>
            <a:r>
              <a:rPr lang="en-AU" altLang="en-US" sz="2200" dirty="0"/>
              <a:t>Defensiveness creates major barriers to communication</a:t>
            </a:r>
          </a:p>
          <a:p>
            <a:pPr eaLnBrk="1" hangingPunct="1">
              <a:spcAft>
                <a:spcPct val="50000"/>
              </a:spcAft>
              <a:buFont typeface="Arial" panose="020B0604020202020204" pitchFamily="34" charset="0"/>
              <a:buChar char="•"/>
            </a:pPr>
            <a:r>
              <a:rPr lang="en-AU" altLang="en-US" sz="2200" dirty="0"/>
              <a:t>Understanding others</a:t>
            </a:r>
          </a:p>
          <a:p>
            <a:pPr eaLnBrk="1" hangingPunct="1">
              <a:spcAft>
                <a:spcPct val="50000"/>
              </a:spcAft>
              <a:buFont typeface="Arial" panose="020B0604020202020204" pitchFamily="34" charset="0"/>
              <a:buChar char="•"/>
            </a:pPr>
            <a:r>
              <a:rPr lang="en-AU" altLang="en-US" sz="2200" dirty="0"/>
              <a:t>Physical environment</a:t>
            </a:r>
          </a:p>
          <a:p>
            <a:pPr eaLnBrk="1" hangingPunct="1">
              <a:spcAft>
                <a:spcPct val="50000"/>
              </a:spcAft>
              <a:buFont typeface="Arial" panose="020B0604020202020204" pitchFamily="34" charset="0"/>
              <a:buChar char="•"/>
            </a:pPr>
            <a:r>
              <a:rPr lang="en-AU" altLang="en-US" sz="2200" dirty="0"/>
              <a:t>Part of communication is physical</a:t>
            </a:r>
          </a:p>
          <a:p>
            <a:pPr eaLnBrk="1" hangingPunct="1">
              <a:spcAft>
                <a:spcPct val="50000"/>
              </a:spcAft>
              <a:buFont typeface="Arial" panose="020B0604020202020204" pitchFamily="34" charset="0"/>
              <a:buChar char="•"/>
            </a:pPr>
            <a:r>
              <a:rPr lang="en-AU" altLang="en-US" sz="2200" dirty="0"/>
              <a:t>Feelings are sometimes more important that fact</a:t>
            </a:r>
          </a:p>
          <a:p>
            <a:pPr eaLnBrk="1" hangingPunct="1">
              <a:spcAft>
                <a:spcPct val="50000"/>
              </a:spcAft>
              <a:buFont typeface="Arial" panose="020B0604020202020204" pitchFamily="34" charset="0"/>
              <a:buChar char="•"/>
            </a:pPr>
            <a:r>
              <a:rPr lang="en-AU" altLang="en-US" sz="2200" dirty="0"/>
              <a:t>You cannot ‘win’ an argument</a:t>
            </a:r>
          </a:p>
          <a:p>
            <a:pPr eaLnBrk="1" hangingPunct="1"/>
            <a:endParaRPr lang="en-AU" altLang="en-US" sz="1800" dirty="0"/>
          </a:p>
          <a:p>
            <a:pPr eaLnBrk="1" hangingPunct="1"/>
            <a:endParaRPr lang="en-AU" altLang="en-US" sz="1800" dirty="0"/>
          </a:p>
        </p:txBody>
      </p:sp>
      <p:pic>
        <p:nvPicPr>
          <p:cNvPr id="2" name="Recorded Sound">
            <a:hlinkClick r:id="" action="ppaction://media"/>
            <a:extLst>
              <a:ext uri="{FF2B5EF4-FFF2-40B4-BE49-F238E27FC236}">
                <a16:creationId xmlns="" xmlns:a16="http://schemas.microsoft.com/office/drawing/2014/main" id="{68F762A7-B329-4E0F-A926-8A931C65A0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2440" y="6370637"/>
            <a:ext cx="487363" cy="487363"/>
          </a:xfrm>
          <a:prstGeom prst="rect">
            <a:avLst/>
          </a:prstGeom>
        </p:spPr>
      </p:pic>
    </p:spTree>
    <p:extLst>
      <p:ext uri="{BB962C8B-B14F-4D97-AF65-F5344CB8AC3E}">
        <p14:creationId xmlns:p14="http://schemas.microsoft.com/office/powerpoint/2010/main" val="1928830040"/>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8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AU" altLang="en-US" dirty="0"/>
              <a:t>COMMUNICATION BARRIERS</a:t>
            </a:r>
          </a:p>
        </p:txBody>
      </p:sp>
      <p:sp>
        <p:nvSpPr>
          <p:cNvPr id="19458" name="Rectangle 2"/>
          <p:cNvSpPr>
            <a:spLocks noGrp="1"/>
          </p:cNvSpPr>
          <p:nvPr>
            <p:ph idx="1"/>
          </p:nvPr>
        </p:nvSpPr>
        <p:spPr>
          <a:xfrm>
            <a:off x="483448" y="1038475"/>
            <a:ext cx="8229600" cy="5096105"/>
          </a:xfrm>
        </p:spPr>
        <p:txBody>
          <a:bodyPr/>
          <a:lstStyle/>
          <a:p>
            <a:pPr marL="0" indent="0" eaLnBrk="1" hangingPunct="1">
              <a:buNone/>
            </a:pPr>
            <a:r>
              <a:rPr lang="en-AU" altLang="en-US" sz="2200" b="1" dirty="0"/>
              <a:t>Barriers to recognise and overcome in order to use effective communication as a tool for safety improvement include:</a:t>
            </a:r>
          </a:p>
          <a:p>
            <a:pPr eaLnBrk="1" hangingPunct="1">
              <a:buFont typeface="Arial" panose="020B0604020202020204" pitchFamily="34" charset="0"/>
              <a:buChar char="•"/>
            </a:pPr>
            <a:r>
              <a:rPr lang="en-AU" altLang="en-US" sz="2200" dirty="0"/>
              <a:t>Language</a:t>
            </a:r>
          </a:p>
          <a:p>
            <a:pPr eaLnBrk="1" hangingPunct="1">
              <a:buFont typeface="Arial" panose="020B0604020202020204" pitchFamily="34" charset="0"/>
              <a:buChar char="•"/>
            </a:pPr>
            <a:r>
              <a:rPr lang="en-AU" altLang="en-US" sz="2200" dirty="0"/>
              <a:t>Perceptions, prejudice and stereo-typing</a:t>
            </a:r>
          </a:p>
          <a:p>
            <a:pPr eaLnBrk="1" hangingPunct="1">
              <a:buFont typeface="Arial" panose="020B0604020202020204" pitchFamily="34" charset="0"/>
              <a:buChar char="•"/>
            </a:pPr>
            <a:r>
              <a:rPr lang="en-AU" altLang="en-US" sz="2200" dirty="0"/>
              <a:t>Self-image</a:t>
            </a:r>
          </a:p>
          <a:p>
            <a:pPr eaLnBrk="1" hangingPunct="1">
              <a:buFont typeface="Arial" panose="020B0604020202020204" pitchFamily="34" charset="0"/>
              <a:buChar char="•"/>
            </a:pPr>
            <a:r>
              <a:rPr lang="en-AU" altLang="en-US" sz="2200" dirty="0"/>
              <a:t>Status</a:t>
            </a:r>
          </a:p>
          <a:p>
            <a:pPr eaLnBrk="1" hangingPunct="1">
              <a:buFont typeface="Arial" panose="020B0604020202020204" pitchFamily="34" charset="0"/>
              <a:buChar char="•"/>
            </a:pPr>
            <a:r>
              <a:rPr lang="en-AU" altLang="en-US" sz="2200" dirty="0"/>
              <a:t>Incongruity</a:t>
            </a:r>
          </a:p>
          <a:p>
            <a:pPr eaLnBrk="1" hangingPunct="1">
              <a:buFont typeface="Arial" panose="020B0604020202020204" pitchFamily="34" charset="0"/>
              <a:buChar char="•"/>
            </a:pPr>
            <a:r>
              <a:rPr lang="en-AU" altLang="en-US" sz="2200" dirty="0"/>
              <a:t>Time and timing</a:t>
            </a:r>
          </a:p>
          <a:p>
            <a:pPr eaLnBrk="1" hangingPunct="1">
              <a:buFont typeface="Arial" panose="020B0604020202020204" pitchFamily="34" charset="0"/>
              <a:buChar char="•"/>
            </a:pPr>
            <a:r>
              <a:rPr lang="en-AU" altLang="en-US" sz="2200" dirty="0"/>
              <a:t>Environmental factors</a:t>
            </a:r>
          </a:p>
          <a:p>
            <a:pPr eaLnBrk="1" hangingPunct="1">
              <a:buFont typeface="Arial" panose="020B0604020202020204" pitchFamily="34" charset="0"/>
              <a:buChar char="•"/>
            </a:pPr>
            <a:r>
              <a:rPr lang="en-AU" altLang="en-US" sz="2200" dirty="0"/>
              <a:t>Listening</a:t>
            </a:r>
          </a:p>
          <a:p>
            <a:pPr eaLnBrk="1" hangingPunct="1">
              <a:buFont typeface="Arial" panose="020B0604020202020204" pitchFamily="34" charset="0"/>
              <a:buChar char="•"/>
            </a:pPr>
            <a:r>
              <a:rPr lang="en-AU" altLang="en-US" sz="2200" dirty="0"/>
              <a:t>Message complexity</a:t>
            </a:r>
          </a:p>
          <a:p>
            <a:pPr eaLnBrk="1" hangingPunct="1">
              <a:buFont typeface="Arial" panose="020B0604020202020204" pitchFamily="34" charset="0"/>
              <a:buChar char="•"/>
            </a:pPr>
            <a:r>
              <a:rPr lang="en-AU" altLang="en-US" sz="2200" dirty="0"/>
              <a:t>Individual factors and not understanding  the need for special consideration</a:t>
            </a:r>
          </a:p>
          <a:p>
            <a:pPr eaLnBrk="1" hangingPunct="1"/>
            <a:endParaRPr lang="en-AU" altLang="en-US" sz="1800" dirty="0"/>
          </a:p>
          <a:p>
            <a:pPr eaLnBrk="1" hangingPunct="1"/>
            <a:endParaRPr lang="en-AU" altLang="en-US" sz="1800" dirty="0"/>
          </a:p>
        </p:txBody>
      </p:sp>
      <p:pic>
        <p:nvPicPr>
          <p:cNvPr id="2" name="Recorded Sound">
            <a:hlinkClick r:id="" action="ppaction://media"/>
            <a:extLst>
              <a:ext uri="{FF2B5EF4-FFF2-40B4-BE49-F238E27FC236}">
                <a16:creationId xmlns="" xmlns:a16="http://schemas.microsoft.com/office/drawing/2014/main" id="{FAE0B020-7AFC-4D8C-A72D-47C8535229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5125" y="6370637"/>
            <a:ext cx="487363" cy="487363"/>
          </a:xfrm>
          <a:prstGeom prst="rect">
            <a:avLst/>
          </a:prstGeom>
        </p:spPr>
      </p:pic>
    </p:spTree>
    <p:extLst>
      <p:ext uri="{BB962C8B-B14F-4D97-AF65-F5344CB8AC3E}">
        <p14:creationId xmlns:p14="http://schemas.microsoft.com/office/powerpoint/2010/main" val="339494481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eaLnBrk="1" hangingPunct="1"/>
            <a:r>
              <a:rPr lang="en-AU" altLang="en-US" dirty="0"/>
              <a:t>ENSURING EFFECTIVE REPRESENTATION</a:t>
            </a:r>
          </a:p>
        </p:txBody>
      </p:sp>
      <p:sp>
        <p:nvSpPr>
          <p:cNvPr id="25602" name="Rectangle 2"/>
          <p:cNvSpPr>
            <a:spLocks noGrp="1"/>
          </p:cNvSpPr>
          <p:nvPr>
            <p:ph idx="1"/>
          </p:nvPr>
        </p:nvSpPr>
        <p:spPr>
          <a:xfrm>
            <a:off x="483448" y="1478325"/>
            <a:ext cx="8229600" cy="4525963"/>
          </a:xfrm>
        </p:spPr>
        <p:txBody>
          <a:bodyPr/>
          <a:lstStyle/>
          <a:p>
            <a:pPr marL="0" indent="0" eaLnBrk="1" hangingPunct="1">
              <a:spcAft>
                <a:spcPct val="50000"/>
              </a:spcAft>
              <a:buNone/>
            </a:pPr>
            <a:r>
              <a:rPr lang="en-AU" altLang="en-US" sz="2400" b="1" dirty="0" smtClean="0"/>
              <a:t>Information </a:t>
            </a:r>
            <a:r>
              <a:rPr lang="en-AU" altLang="en-US" sz="2400" b="1" dirty="0"/>
              <a:t>sharing processes in the workplace</a:t>
            </a:r>
          </a:p>
          <a:p>
            <a:pPr eaLnBrk="1" hangingPunct="1">
              <a:spcAft>
                <a:spcPct val="50000"/>
              </a:spcAft>
              <a:buFont typeface="Arial" panose="020B0604020202020204" pitchFamily="34" charset="0"/>
              <a:buChar char="•"/>
            </a:pPr>
            <a:r>
              <a:rPr lang="en-AU" altLang="en-US" sz="2400" b="1" i="1" dirty="0"/>
              <a:t>Formal Forums</a:t>
            </a:r>
          </a:p>
          <a:p>
            <a:pPr lvl="1" eaLnBrk="1" hangingPunct="1">
              <a:spcAft>
                <a:spcPct val="50000"/>
              </a:spcAft>
            </a:pPr>
            <a:r>
              <a:rPr lang="en-AU" altLang="en-US" sz="2400" dirty="0"/>
              <a:t>HSC and other meetings with management</a:t>
            </a:r>
          </a:p>
          <a:p>
            <a:pPr eaLnBrk="1" hangingPunct="1">
              <a:spcAft>
                <a:spcPct val="50000"/>
              </a:spcAft>
              <a:buFont typeface="Arial" panose="020B0604020202020204" pitchFamily="34" charset="0"/>
              <a:buChar char="•"/>
            </a:pPr>
            <a:r>
              <a:rPr lang="en-AU" altLang="en-US" sz="2400" b="1" i="1" dirty="0"/>
              <a:t>Informal Forums</a:t>
            </a:r>
          </a:p>
          <a:p>
            <a:pPr lvl="1" eaLnBrk="1" hangingPunct="1">
              <a:spcAft>
                <a:spcPct val="50000"/>
              </a:spcAft>
            </a:pPr>
            <a:r>
              <a:rPr lang="en-AU" altLang="en-US" sz="2400" dirty="0"/>
              <a:t>‘Water cooler’ discussions</a:t>
            </a:r>
          </a:p>
          <a:p>
            <a:pPr lvl="1" eaLnBrk="1" hangingPunct="1">
              <a:spcAft>
                <a:spcPct val="50000"/>
              </a:spcAft>
            </a:pPr>
            <a:r>
              <a:rPr lang="en-AU" altLang="en-US" sz="2400" dirty="0"/>
              <a:t>talks with  workgroup members  </a:t>
            </a:r>
          </a:p>
          <a:p>
            <a:pPr eaLnBrk="1" hangingPunct="1">
              <a:spcAft>
                <a:spcPct val="50000"/>
              </a:spcAft>
              <a:buFont typeface="Arial" panose="020B0604020202020204" pitchFamily="34" charset="0"/>
              <a:buChar char="•"/>
            </a:pPr>
            <a:r>
              <a:rPr lang="en-AU" altLang="en-US" sz="2400" b="1" i="1" dirty="0"/>
              <a:t>Individual factors and the need for special consideration</a:t>
            </a:r>
          </a:p>
          <a:p>
            <a:pPr eaLnBrk="1" hangingPunct="1"/>
            <a:endParaRPr lang="en-AU" altLang="en-US" sz="1800" b="1" i="1" dirty="0"/>
          </a:p>
          <a:p>
            <a:pPr eaLnBrk="1" hangingPunct="1"/>
            <a:endParaRPr lang="en-AU" altLang="en-US" sz="1800" dirty="0"/>
          </a:p>
          <a:p>
            <a:pPr eaLnBrk="1" hangingPunct="1"/>
            <a:endParaRPr lang="en-AU" altLang="en-US" sz="1800" dirty="0"/>
          </a:p>
        </p:txBody>
      </p:sp>
      <p:pic>
        <p:nvPicPr>
          <p:cNvPr id="2" name="Recorded Sound">
            <a:hlinkClick r:id="" action="ppaction://media"/>
            <a:extLst>
              <a:ext uri="{FF2B5EF4-FFF2-40B4-BE49-F238E27FC236}">
                <a16:creationId xmlns="" xmlns:a16="http://schemas.microsoft.com/office/drawing/2014/main" id="{B36EDF27-801B-48A9-8E81-E655FBA7C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05415527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xmlns="" name="Presentation1" id="{EC57CAD5-560C-434B-8401-B21BEDFDF257}" vid="{89700D7C-80C0-4A83-964C-841359276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Words>
  <Application>Microsoft Office PowerPoint</Application>
  <PresentationFormat>On-screen Show (4:3)</PresentationFormat>
  <Paragraphs>50</Paragraphs>
  <Slides>4</Slides>
  <Notes>4</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vt:lpstr>
      <vt:lpstr>COMMUNICATION MODEL</vt:lpstr>
      <vt:lpstr>EFFECTIVE COMMUNICATION</vt:lpstr>
      <vt:lpstr>COMMUNICATION BARRIERS</vt:lpstr>
      <vt:lpstr>ENSURING EFFECTIVE REPRESENTATION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MODEL</dc:title>
  <dc:creator>Robin Winning</dc:creator>
  <cp:lastModifiedBy>Robin Winning</cp:lastModifiedBy>
  <cp:revision>1</cp:revision>
  <dcterms:created xsi:type="dcterms:W3CDTF">2019-12-10T02:32:44Z</dcterms:created>
  <dcterms:modified xsi:type="dcterms:W3CDTF">2019-12-10T02:33:38Z</dcterms:modified>
</cp:coreProperties>
</file>