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76" r:id="rId5"/>
    <p:sldId id="27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81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720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66" y="1849576"/>
            <a:ext cx="1130893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/>
              <a:t>Safety of laser products equipment classification and </a:t>
            </a:r>
            <a:r>
              <a:rPr lang="en-AU" sz="2600" dirty="0" smtClean="0"/>
              <a:t>requirements</a:t>
            </a:r>
            <a:endParaRPr lang="en-AU" sz="1800" dirty="0"/>
          </a:p>
          <a:p>
            <a:pPr lvl="0"/>
            <a:r>
              <a:rPr lang="en-AU" sz="2800" dirty="0">
                <a:solidFill>
                  <a:schemeClr val="accent6">
                    <a:lumMod val="75000"/>
                  </a:schemeClr>
                </a:solidFill>
              </a:rPr>
              <a:t>Class 1 and 1M </a:t>
            </a:r>
            <a:r>
              <a:rPr lang="en-AU" sz="2800" dirty="0"/>
              <a:t>- laser products that are safe during use, including long-term direct intrabeam viewing </a:t>
            </a:r>
          </a:p>
          <a:p>
            <a:pPr lvl="0"/>
            <a:r>
              <a:rPr lang="en-AU" sz="2800" dirty="0">
                <a:solidFill>
                  <a:schemeClr val="accent6">
                    <a:lumMod val="75000"/>
                  </a:schemeClr>
                </a:solidFill>
              </a:rPr>
              <a:t>Class 1C </a:t>
            </a:r>
            <a:r>
              <a:rPr lang="en-AU" sz="2800" dirty="0"/>
              <a:t>- laser products that are intended for direct application of laser radiation for medical procedures</a:t>
            </a:r>
          </a:p>
          <a:p>
            <a:pPr lvl="0"/>
            <a:r>
              <a:rPr lang="en-AU" sz="2800" dirty="0">
                <a:solidFill>
                  <a:schemeClr val="accent6">
                    <a:lumMod val="75000"/>
                  </a:schemeClr>
                </a:solidFill>
              </a:rPr>
              <a:t>Class 2 and 2M </a:t>
            </a:r>
            <a:r>
              <a:rPr lang="en-AU" sz="2800" dirty="0"/>
              <a:t>- laser products emit visible radiation that are safe for momentary exposures but are hazardous if staring into the </a:t>
            </a:r>
            <a:r>
              <a:rPr lang="en-AU" sz="2800" dirty="0" smtClean="0"/>
              <a:t>beam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933A5CDC-B939-42A8-BB46-267D7E33E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37978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66" y="1293300"/>
            <a:ext cx="11308935" cy="53496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AU" sz="2800" dirty="0"/>
          </a:p>
          <a:p>
            <a:pPr lvl="0"/>
            <a:r>
              <a:rPr lang="en-AU" sz="5100" dirty="0">
                <a:solidFill>
                  <a:schemeClr val="accent6">
                    <a:lumMod val="75000"/>
                  </a:schemeClr>
                </a:solidFill>
              </a:rPr>
              <a:t>Class 3R (Restricted) </a:t>
            </a:r>
            <a:r>
              <a:rPr lang="en-AU" sz="5100" dirty="0"/>
              <a:t>- laser products that emit radiation that can exceed the maximum permissible exposure (MPE) but the risk of injury in most cases is relatively low.  Dazzle, flash-blindness and afterimages may be caused by a beam under low ambient </a:t>
            </a:r>
            <a:r>
              <a:rPr lang="en-AU" sz="5100" dirty="0" smtClean="0"/>
              <a:t>light</a:t>
            </a:r>
            <a:endParaRPr lang="en-AU" sz="5100" dirty="0"/>
          </a:p>
          <a:p>
            <a:pPr lvl="0"/>
            <a:r>
              <a:rPr lang="en-AU" sz="5100" dirty="0">
                <a:solidFill>
                  <a:schemeClr val="accent6">
                    <a:lumMod val="75000"/>
                  </a:schemeClr>
                </a:solidFill>
              </a:rPr>
              <a:t>Class 3B </a:t>
            </a:r>
            <a:r>
              <a:rPr lang="en-AU" sz="5100" dirty="0"/>
              <a:t>– laser products that are normally hazardous when intrabeam exposure occurs. Viewing diffuse reflections is normally safe. Class 3B lasers may produce minor skin injuries or even ignite flammable </a:t>
            </a:r>
            <a:r>
              <a:rPr lang="en-AU" sz="5100" dirty="0" smtClean="0"/>
              <a:t>materials</a:t>
            </a:r>
            <a:endParaRPr lang="en-AU" sz="5100" dirty="0"/>
          </a:p>
          <a:p>
            <a:r>
              <a:rPr lang="en-US" sz="5100" dirty="0">
                <a:solidFill>
                  <a:schemeClr val="accent6">
                    <a:lumMod val="75000"/>
                  </a:schemeClr>
                </a:solidFill>
              </a:rPr>
              <a:t>Class 4 </a:t>
            </a:r>
            <a:r>
              <a:rPr lang="en-US" sz="5100" dirty="0"/>
              <a:t>– laser products for which intrabeam viewing and skin exposure is </a:t>
            </a:r>
            <a:r>
              <a:rPr lang="en-US" sz="5100" dirty="0" smtClean="0"/>
              <a:t>hazardous</a:t>
            </a:r>
            <a:endParaRPr lang="en-AU" sz="51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3474AC19-E77A-46D8-8ACA-AE2DB25D9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4992" y="6328035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71af3243-3dd4-4a8d-8c0d-dd76da1f02a5"/>
    <ds:schemaRef ds:uri="16c05727-aa75-4e4a-9b5f-8a80a1165891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165</Words>
  <Application>Microsoft Office PowerPoint</Application>
  <PresentationFormat>Custom</PresentationFormat>
  <Paragraphs>10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Classification</vt:lpstr>
      <vt:lpstr>Classification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2020-01-31T01:55:55Z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