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7"/>
  </p:notesMasterIdLst>
  <p:handoutMasterIdLst>
    <p:handoutMasterId r:id="rId8"/>
  </p:handoutMasterIdLst>
  <p:sldIdLst>
    <p:sldId id="284" r:id="rId5"/>
    <p:sldId id="285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 autoAdjust="0"/>
  </p:normalViewPr>
  <p:slideViewPr>
    <p:cSldViewPr snapToGrid="0">
      <p:cViewPr>
        <p:scale>
          <a:sx n="80" d="100"/>
          <a:sy n="80" d="100"/>
        </p:scale>
        <p:origin x="246" y="-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274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1AD81DDF-98D4-498E-A94D-DDD7A807AD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391BFCE-55A1-4C09-B4B5-9359AD6F4D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4FA28-26D5-4BDF-9A75-C27596ADE055}" type="datetimeFigureOut">
              <a:rPr lang="en-US" smtClean="0"/>
              <a:t>2/14/2020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BEEB1F3-97EE-4F0D-B402-E34820EC6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54877F-A04A-4D6A-A0A8-95CC6E2D2A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07CFE-5866-4B40-8953-42375E9B5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5077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E1D6F-8584-4A53-833D-DCA47225B220}" type="datetimeFigureOut">
              <a:rPr lang="en-US" smtClean="0"/>
              <a:t>2/14/2020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874D-A20A-4B3E-9C12-F524953D5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0534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464" y="327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44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436394"/>
            <a:ext cx="9603275" cy="104923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460144"/>
            <a:ext cx="9603275" cy="104923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A5A680F6-C147-410B-94DF-19850752D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4656" y="1865037"/>
            <a:ext cx="8802688" cy="31279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0" name="Picture 9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1" name="TextBox 7">
              <a:extLst>
                <a:ext uri="{FF2B5EF4-FFF2-40B4-BE49-F238E27FC236}">
                  <a16:creationId xmlns:a16="http://schemas.microsoft.com/office/drawing/2014/main" xmlns="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02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448269"/>
            <a:ext cx="9603275" cy="104923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:a16="http://schemas.microsoft.com/office/drawing/2014/main" xmlns="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aller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483894"/>
            <a:ext cx="9603275" cy="104923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27" name="Slide Number Placeholder 4"/>
          <p:cNvSpPr txBox="1">
            <a:spLocks/>
          </p:cNvSpPr>
          <p:nvPr userDrawn="1"/>
        </p:nvSpPr>
        <p:spPr>
          <a:xfrm>
            <a:off x="10668000" y="64682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3" y="42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511296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:a16="http://schemas.microsoft.com/office/drawing/2014/main" xmlns="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z="14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A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xmlns="" id="{EDB88DB0-3E25-479E-8306-08D41285DE27}"/>
              </a:ext>
            </a:extLst>
          </p:cNvPr>
          <p:cNvSpPr>
            <a:spLocks noGrp="1"/>
          </p:cNvSpPr>
          <p:nvPr userDrawn="1"/>
        </p:nvSpPr>
        <p:spPr>
          <a:xfrm>
            <a:off x="725063" y="6372098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en-AU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 February </a:t>
            </a:r>
            <a:r>
              <a:rPr lang="en-AU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  <a:endParaRPr lang="en-A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7" r:id="rId3"/>
    <p:sldLayoutId id="2147483692" r:id="rId4"/>
    <p:sldLayoutId id="2147483696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cap="all">
          <a:solidFill>
            <a:schemeClr val="tx1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to assess the risk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3158" y="1433950"/>
            <a:ext cx="9702142" cy="51661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800" dirty="0"/>
              <a:t>Consider: </a:t>
            </a:r>
          </a:p>
          <a:p>
            <a:r>
              <a:rPr lang="en-AU" sz="1800" dirty="0" smtClean="0"/>
              <a:t>design </a:t>
            </a:r>
            <a:r>
              <a:rPr lang="en-AU" sz="1800" dirty="0"/>
              <a:t>and layout of elevated work areas</a:t>
            </a:r>
          </a:p>
          <a:p>
            <a:r>
              <a:rPr lang="en-AU" sz="1800" dirty="0"/>
              <a:t>number and movement of all people at the workplace </a:t>
            </a:r>
          </a:p>
          <a:p>
            <a:r>
              <a:rPr lang="en-AU" sz="1800" dirty="0"/>
              <a:t>proximity of workers to unsafe areas where loads are placed on elevated working areas and where work is to be carried out above people</a:t>
            </a:r>
          </a:p>
          <a:p>
            <a:r>
              <a:rPr lang="en-AU" sz="1800" dirty="0"/>
              <a:t>adequacy of inspection and maintenance of plant and </a:t>
            </a:r>
          </a:p>
          <a:p>
            <a:r>
              <a:rPr lang="en-AU" sz="1800" dirty="0"/>
              <a:t>adequacy of lighting for clear vision </a:t>
            </a:r>
          </a:p>
          <a:p>
            <a:r>
              <a:rPr lang="en-AU" sz="1800" dirty="0"/>
              <a:t>weather conditions</a:t>
            </a:r>
          </a:p>
          <a:p>
            <a:r>
              <a:rPr lang="en-AU" sz="1800" dirty="0"/>
              <a:t>suitability of footwear and clothing suitability and condition of ladders</a:t>
            </a:r>
          </a:p>
          <a:p>
            <a:r>
              <a:rPr lang="en-AU" sz="1800" dirty="0"/>
              <a:t>adequacy of current knowledge and training</a:t>
            </a:r>
          </a:p>
          <a:p>
            <a:r>
              <a:rPr lang="en-AU" sz="1800" dirty="0"/>
              <a:t>adequacy of procedures for all potential emergency </a:t>
            </a:r>
            <a:r>
              <a:rPr lang="en-AU" sz="1800" dirty="0" smtClean="0"/>
              <a:t>situations </a:t>
            </a:r>
            <a:endParaRPr lang="en-AU" sz="1800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AB830DA9-FE92-46E1-A77D-8454F20DBA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9655" y="6279019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91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6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Control the risk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660" y="1861452"/>
            <a:ext cx="9666514" cy="40880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800" dirty="0"/>
              <a:t>In managing the risks of falls, the WHS Regulation requires the following specific control measures to be implemented, where it is reasonably practicable to do so: </a:t>
            </a:r>
          </a:p>
          <a:p>
            <a:pPr marL="0" indent="0">
              <a:buNone/>
            </a:pPr>
            <a:endParaRPr lang="en-AU" sz="1200" dirty="0"/>
          </a:p>
          <a:p>
            <a:pPr marL="514350" indent="-514350">
              <a:buAutoNum type="arabicPeriod"/>
            </a:pPr>
            <a:r>
              <a:rPr lang="en-AU" sz="2800" dirty="0"/>
              <a:t>Do we need to work at height?</a:t>
            </a:r>
          </a:p>
          <a:p>
            <a:pPr marL="514350" indent="-514350">
              <a:buAutoNum type="arabicPeriod"/>
            </a:pPr>
            <a:r>
              <a:rPr lang="en-AU" sz="2800" dirty="0"/>
              <a:t>Working on solid construction?</a:t>
            </a:r>
          </a:p>
          <a:p>
            <a:pPr marL="514350" indent="-514350">
              <a:buAutoNum type="arabicPeriod"/>
            </a:pPr>
            <a:r>
              <a:rPr lang="en-AU" sz="2800" dirty="0"/>
              <a:t>Providing and maintaining a SWMS?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79F649B6-C1AC-420D-A21A-D0ECDB01CC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9655" y="6317242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57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TF66921596_My invention presentation_AAS_v5" id="{87E5ADC5-22B1-48B6-A377-CC62C9F76903}" vid="{35D6D025-A430-4CAD-B81F-81678F6B39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1DB373-C1A1-4924-9AF2-F04368201509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16c05727-aa75-4e4a-9b5f-8a80a1165891"/>
    <ds:schemaRef ds:uri="http://schemas.microsoft.com/office/infopath/2007/PartnerControls"/>
    <ds:schemaRef ds:uri="http://purl.org/dc/terms/"/>
    <ds:schemaRef ds:uri="71af3243-3dd4-4a8d-8c0d-dd76da1f02a5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59C8665-7E41-4E8E-957E-307F6F826A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A01955-FFEB-4169-B0BF-D790410D6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My invention presentation</Template>
  <TotalTime>0</TotalTime>
  <Words>138</Words>
  <Application>Microsoft Office PowerPoint</Application>
  <PresentationFormat>Custom</PresentationFormat>
  <Paragraphs>17</Paragraphs>
  <Slides>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Gallery</vt:lpstr>
      <vt:lpstr>How to assess the risk </vt:lpstr>
      <vt:lpstr>Control the risk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2019-10-17T18:07:54Z</dcterms:created>
  <dcterms:modified xsi:type="dcterms:W3CDTF">2020-02-13T22:08:51Z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